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1028" r:id="rId2"/>
    <p:sldId id="1087" r:id="rId3"/>
    <p:sldId id="755" r:id="rId4"/>
    <p:sldId id="1089" r:id="rId5"/>
    <p:sldId id="1093" r:id="rId6"/>
    <p:sldId id="1095" r:id="rId7"/>
    <p:sldId id="1096" r:id="rId8"/>
    <p:sldId id="1098" r:id="rId9"/>
    <p:sldId id="1099" r:id="rId10"/>
    <p:sldId id="1100" r:id="rId11"/>
    <p:sldId id="1101" r:id="rId12"/>
    <p:sldId id="1102" r:id="rId13"/>
    <p:sldId id="1103" r:id="rId14"/>
    <p:sldId id="1104" r:id="rId15"/>
    <p:sldId id="1105" r:id="rId16"/>
    <p:sldId id="1106" r:id="rId17"/>
    <p:sldId id="1107" r:id="rId18"/>
    <p:sldId id="1108" r:id="rId19"/>
    <p:sldId id="1109" r:id="rId20"/>
    <p:sldId id="1110" r:id="rId21"/>
    <p:sldId id="1111" r:id="rId22"/>
    <p:sldId id="1112" r:id="rId23"/>
    <p:sldId id="1113" r:id="rId24"/>
    <p:sldId id="1000" r:id="rId25"/>
    <p:sldId id="1001" r:id="rId26"/>
    <p:sldId id="1002" r:id="rId27"/>
    <p:sldId id="1003" r:id="rId28"/>
    <p:sldId id="1004" r:id="rId29"/>
    <p:sldId id="1005" r:id="rId30"/>
    <p:sldId id="1006" r:id="rId31"/>
    <p:sldId id="1007" r:id="rId32"/>
    <p:sldId id="1008" r:id="rId33"/>
    <p:sldId id="1009" r:id="rId34"/>
    <p:sldId id="1010" r:id="rId35"/>
    <p:sldId id="1011" r:id="rId36"/>
    <p:sldId id="1012" r:id="rId37"/>
    <p:sldId id="1013" r:id="rId38"/>
    <p:sldId id="1014" r:id="rId39"/>
    <p:sldId id="1114" r:id="rId40"/>
    <p:sldId id="1115" r:id="rId41"/>
    <p:sldId id="354" r:id="rId42"/>
    <p:sldId id="355" r:id="rId43"/>
    <p:sldId id="1116" r:id="rId44"/>
    <p:sldId id="977" r:id="rId45"/>
    <p:sldId id="978" r:id="rId46"/>
    <p:sldId id="979" r:id="rId47"/>
    <p:sldId id="981" r:id="rId48"/>
    <p:sldId id="980" r:id="rId49"/>
    <p:sldId id="982" r:id="rId50"/>
    <p:sldId id="995" r:id="rId51"/>
    <p:sldId id="993" r:id="rId52"/>
    <p:sldId id="990" r:id="rId53"/>
    <p:sldId id="991" r:id="rId54"/>
    <p:sldId id="992" r:id="rId55"/>
    <p:sldId id="996" r:id="rId56"/>
    <p:sldId id="997" r:id="rId57"/>
    <p:sldId id="998" r:id="rId58"/>
    <p:sldId id="999" r:id="rId59"/>
    <p:sldId id="1117" r:id="rId60"/>
    <p:sldId id="975" r:id="rId61"/>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666666"/>
    <a:srgbClr val="D52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7" autoAdjust="0"/>
    <p:restoredTop sz="93743" autoAdjust="0"/>
  </p:normalViewPr>
  <p:slideViewPr>
    <p:cSldViewPr>
      <p:cViewPr varScale="1">
        <p:scale>
          <a:sx n="145" d="100"/>
          <a:sy n="145" d="100"/>
        </p:scale>
        <p:origin x="1952"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3" d="100"/>
        <a:sy n="113" d="100"/>
      </p:scale>
      <p:origin x="0" y="0"/>
    </p:cViewPr>
  </p:sorterViewPr>
  <p:notesViewPr>
    <p:cSldViewPr>
      <p:cViewPr varScale="1">
        <p:scale>
          <a:sx n="81" d="100"/>
          <a:sy n="81" d="100"/>
        </p:scale>
        <p:origin x="399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3078427" cy="511730"/>
          </a:xfrm>
          <a:prstGeom prst="rect">
            <a:avLst/>
          </a:prstGeom>
        </p:spPr>
        <p:txBody>
          <a:bodyPr vert="horz" lIns="94772" tIns="47387" rIns="94772" bIns="47387" rtlCol="0"/>
          <a:lstStyle>
            <a:lvl1pPr algn="l">
              <a:defRPr sz="1200"/>
            </a:lvl1pPr>
          </a:lstStyle>
          <a:p>
            <a:endParaRPr lang="en-GB"/>
          </a:p>
        </p:txBody>
      </p:sp>
      <p:sp>
        <p:nvSpPr>
          <p:cNvPr id="3" name="Date Placeholder 2"/>
          <p:cNvSpPr>
            <a:spLocks noGrp="1"/>
          </p:cNvSpPr>
          <p:nvPr>
            <p:ph type="dt" sz="quarter" idx="1"/>
          </p:nvPr>
        </p:nvSpPr>
        <p:spPr>
          <a:xfrm>
            <a:off x="4023995" y="3"/>
            <a:ext cx="3078427" cy="511730"/>
          </a:xfrm>
          <a:prstGeom prst="rect">
            <a:avLst/>
          </a:prstGeom>
        </p:spPr>
        <p:txBody>
          <a:bodyPr vert="horz" lIns="94772" tIns="47387" rIns="94772" bIns="47387" rtlCol="0"/>
          <a:lstStyle>
            <a:lvl1pPr algn="r">
              <a:defRPr sz="1200"/>
            </a:lvl1pPr>
          </a:lstStyle>
          <a:p>
            <a:fld id="{3BA8E2C3-275C-4EE1-8D0D-F4FBCDA6FE61}" type="datetimeFigureOut">
              <a:rPr lang="en-GB" smtClean="0"/>
              <a:pPr/>
              <a:t>08/12/2024</a:t>
            </a:fld>
            <a:endParaRPr lang="en-GB"/>
          </a:p>
        </p:txBody>
      </p:sp>
      <p:sp>
        <p:nvSpPr>
          <p:cNvPr id="4" name="Footer Placeholder 3"/>
          <p:cNvSpPr>
            <a:spLocks noGrp="1"/>
          </p:cNvSpPr>
          <p:nvPr>
            <p:ph type="ftr" sz="quarter" idx="2"/>
          </p:nvPr>
        </p:nvSpPr>
        <p:spPr>
          <a:xfrm>
            <a:off x="3" y="9721107"/>
            <a:ext cx="3078427" cy="511730"/>
          </a:xfrm>
          <a:prstGeom prst="rect">
            <a:avLst/>
          </a:prstGeom>
        </p:spPr>
        <p:txBody>
          <a:bodyPr vert="horz" lIns="94772" tIns="47387" rIns="94772" bIns="47387" rtlCol="0" anchor="b"/>
          <a:lstStyle>
            <a:lvl1pPr algn="l">
              <a:defRPr sz="1200"/>
            </a:lvl1pPr>
          </a:lstStyle>
          <a:p>
            <a:endParaRPr lang="en-GB" dirty="0"/>
          </a:p>
        </p:txBody>
      </p:sp>
      <p:sp>
        <p:nvSpPr>
          <p:cNvPr id="5" name="Slide Number Placeholder 4"/>
          <p:cNvSpPr>
            <a:spLocks noGrp="1"/>
          </p:cNvSpPr>
          <p:nvPr>
            <p:ph type="sldNum" sz="quarter" idx="3"/>
          </p:nvPr>
        </p:nvSpPr>
        <p:spPr>
          <a:xfrm>
            <a:off x="4023995" y="9721107"/>
            <a:ext cx="3078427" cy="511730"/>
          </a:xfrm>
          <a:prstGeom prst="rect">
            <a:avLst/>
          </a:prstGeom>
        </p:spPr>
        <p:txBody>
          <a:bodyPr vert="horz" lIns="94772" tIns="47387" rIns="94772" bIns="47387" rtlCol="0" anchor="b"/>
          <a:lstStyle>
            <a:lvl1pPr algn="r">
              <a:defRPr sz="1200"/>
            </a:lvl1pPr>
          </a:lstStyle>
          <a:p>
            <a:fld id="{1FA1A057-7738-409C-A50B-FA28689CE67E}" type="slidenum">
              <a:rPr lang="en-GB" smtClean="0"/>
              <a:pPr/>
              <a:t>‹#›</a:t>
            </a:fld>
            <a:endParaRPr lang="en-GB"/>
          </a:p>
        </p:txBody>
      </p:sp>
    </p:spTree>
    <p:extLst>
      <p:ext uri="{BB962C8B-B14F-4D97-AF65-F5344CB8AC3E}">
        <p14:creationId xmlns:p14="http://schemas.microsoft.com/office/powerpoint/2010/main" val="33102966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3078427" cy="511730"/>
          </a:xfrm>
          <a:prstGeom prst="rect">
            <a:avLst/>
          </a:prstGeom>
        </p:spPr>
        <p:txBody>
          <a:bodyPr vert="horz" lIns="94772" tIns="47387" rIns="94772" bIns="47387" rtlCol="0"/>
          <a:lstStyle>
            <a:lvl1pPr algn="l">
              <a:defRPr sz="1200"/>
            </a:lvl1pPr>
          </a:lstStyle>
          <a:p>
            <a:endParaRPr lang="en-GB"/>
          </a:p>
        </p:txBody>
      </p:sp>
      <p:sp>
        <p:nvSpPr>
          <p:cNvPr id="3" name="Date Placeholder 2"/>
          <p:cNvSpPr>
            <a:spLocks noGrp="1"/>
          </p:cNvSpPr>
          <p:nvPr>
            <p:ph type="dt" idx="1"/>
          </p:nvPr>
        </p:nvSpPr>
        <p:spPr>
          <a:xfrm>
            <a:off x="4023995" y="3"/>
            <a:ext cx="3078427" cy="511730"/>
          </a:xfrm>
          <a:prstGeom prst="rect">
            <a:avLst/>
          </a:prstGeom>
        </p:spPr>
        <p:txBody>
          <a:bodyPr vert="horz" lIns="94772" tIns="47387" rIns="94772" bIns="47387" rtlCol="0"/>
          <a:lstStyle>
            <a:lvl1pPr algn="r">
              <a:defRPr sz="1200"/>
            </a:lvl1pPr>
          </a:lstStyle>
          <a:p>
            <a:fld id="{B02CDB6F-9360-4AC5-A1A4-B746F8B27D7E}" type="datetimeFigureOut">
              <a:rPr lang="en-GB" smtClean="0"/>
              <a:pPr/>
              <a:t>08/12/2024</a:t>
            </a:fld>
            <a:endParaRPr lang="en-GB"/>
          </a:p>
        </p:txBody>
      </p:sp>
      <p:sp>
        <p:nvSpPr>
          <p:cNvPr id="4" name="Slide Image Placeholder 3"/>
          <p:cNvSpPr>
            <a:spLocks noGrp="1" noRot="1" noChangeAspect="1"/>
          </p:cNvSpPr>
          <p:nvPr>
            <p:ph type="sldImg" idx="2"/>
          </p:nvPr>
        </p:nvSpPr>
        <p:spPr>
          <a:xfrm>
            <a:off x="992188" y="766763"/>
            <a:ext cx="5119687" cy="3838575"/>
          </a:xfrm>
          <a:prstGeom prst="rect">
            <a:avLst/>
          </a:prstGeom>
          <a:noFill/>
          <a:ln w="12700">
            <a:solidFill>
              <a:prstClr val="black"/>
            </a:solidFill>
          </a:ln>
        </p:spPr>
        <p:txBody>
          <a:bodyPr vert="horz" lIns="94772" tIns="47387" rIns="94772" bIns="47387" rtlCol="0" anchor="ctr"/>
          <a:lstStyle/>
          <a:p>
            <a:endParaRPr lang="en-GB"/>
          </a:p>
        </p:txBody>
      </p:sp>
      <p:sp>
        <p:nvSpPr>
          <p:cNvPr id="5" name="Notes Placeholder 4"/>
          <p:cNvSpPr>
            <a:spLocks noGrp="1"/>
          </p:cNvSpPr>
          <p:nvPr>
            <p:ph type="body" sz="quarter" idx="3"/>
          </p:nvPr>
        </p:nvSpPr>
        <p:spPr>
          <a:xfrm>
            <a:off x="710407" y="4861444"/>
            <a:ext cx="5683250" cy="4605576"/>
          </a:xfrm>
          <a:prstGeom prst="rect">
            <a:avLst/>
          </a:prstGeom>
        </p:spPr>
        <p:txBody>
          <a:bodyPr vert="horz" lIns="94772" tIns="47387" rIns="94772" bIns="4738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3" y="9721107"/>
            <a:ext cx="3078427" cy="511730"/>
          </a:xfrm>
          <a:prstGeom prst="rect">
            <a:avLst/>
          </a:prstGeom>
        </p:spPr>
        <p:txBody>
          <a:bodyPr vert="horz" lIns="94772" tIns="47387" rIns="94772" bIns="47387" rtlCol="0" anchor="b"/>
          <a:lstStyle>
            <a:lvl1pPr algn="l">
              <a:defRPr sz="1200"/>
            </a:lvl1pPr>
          </a:lstStyle>
          <a:p>
            <a:endParaRPr lang="en-GB" dirty="0"/>
          </a:p>
        </p:txBody>
      </p:sp>
      <p:sp>
        <p:nvSpPr>
          <p:cNvPr id="7" name="Slide Number Placeholder 6"/>
          <p:cNvSpPr>
            <a:spLocks noGrp="1"/>
          </p:cNvSpPr>
          <p:nvPr>
            <p:ph type="sldNum" sz="quarter" idx="5"/>
          </p:nvPr>
        </p:nvSpPr>
        <p:spPr>
          <a:xfrm>
            <a:off x="4023995" y="9721107"/>
            <a:ext cx="3078427" cy="511730"/>
          </a:xfrm>
          <a:prstGeom prst="rect">
            <a:avLst/>
          </a:prstGeom>
        </p:spPr>
        <p:txBody>
          <a:bodyPr vert="horz" lIns="94772" tIns="47387" rIns="94772" bIns="47387" rtlCol="0" anchor="b"/>
          <a:lstStyle>
            <a:lvl1pPr algn="r">
              <a:defRPr sz="1200"/>
            </a:lvl1pPr>
          </a:lstStyle>
          <a:p>
            <a:fld id="{0EC8AF62-0413-459D-A055-9BD345497D1F}" type="slidenum">
              <a:rPr lang="en-GB" smtClean="0"/>
              <a:pPr/>
              <a:t>‹#›</a:t>
            </a:fld>
            <a:endParaRPr lang="en-GB"/>
          </a:p>
        </p:txBody>
      </p:sp>
    </p:spTree>
    <p:extLst>
      <p:ext uri="{BB962C8B-B14F-4D97-AF65-F5344CB8AC3E}">
        <p14:creationId xmlns:p14="http://schemas.microsoft.com/office/powerpoint/2010/main" val="377316513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59936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3354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056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anose="020B0604020202020204" pitchFamily="34" charset="0"/>
                <a:ea typeface="+mn-ea"/>
                <a:cs typeface="+mn-cs"/>
              </a:rPr>
              <a:t>Convolution with a single kernel can only extract one kind of feature, albeit at many spatial locations. Usually we want each layer of our network to extract many kinds of features, at many locations.</a:t>
            </a:r>
            <a:endParaRPr lang="en-US" dirty="0"/>
          </a:p>
          <a:p>
            <a:endParaRPr lang="en-US" dirty="0"/>
          </a:p>
        </p:txBody>
      </p:sp>
    </p:spTree>
    <p:extLst>
      <p:ext uri="{BB962C8B-B14F-4D97-AF65-F5344CB8AC3E}">
        <p14:creationId xmlns:p14="http://schemas.microsoft.com/office/powerpoint/2010/main" val="29578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13</a:t>
            </a:fld>
            <a:endParaRPr lang="en-US"/>
          </a:p>
        </p:txBody>
      </p:sp>
    </p:spTree>
    <p:extLst>
      <p:ext uri="{BB962C8B-B14F-4D97-AF65-F5344CB8AC3E}">
        <p14:creationId xmlns:p14="http://schemas.microsoft.com/office/powerpoint/2010/main" val="288876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15</a:t>
            </a:fld>
            <a:endParaRPr lang="en-US"/>
          </a:p>
        </p:txBody>
      </p:sp>
    </p:spTree>
    <p:extLst>
      <p:ext uri="{BB962C8B-B14F-4D97-AF65-F5344CB8AC3E}">
        <p14:creationId xmlns:p14="http://schemas.microsoft.com/office/powerpoint/2010/main" val="339326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GB" dirty="0"/>
          </a:p>
        </p:txBody>
      </p:sp>
      <p:sp>
        <p:nvSpPr>
          <p:cNvPr id="5" name="Slide Number Placeholder 4"/>
          <p:cNvSpPr>
            <a:spLocks noGrp="1"/>
          </p:cNvSpPr>
          <p:nvPr>
            <p:ph type="sldNum" sz="quarter" idx="5"/>
          </p:nvPr>
        </p:nvSpPr>
        <p:spPr/>
        <p:txBody>
          <a:bodyPr/>
          <a:lstStyle/>
          <a:p>
            <a:fld id="{0EC8AF62-0413-459D-A055-9BD345497D1F}" type="slidenum">
              <a:rPr lang="en-GB" smtClean="0"/>
              <a:pPr/>
              <a:t>17</a:t>
            </a:fld>
            <a:endParaRPr lang="en-GB"/>
          </a:p>
        </p:txBody>
      </p:sp>
    </p:spTree>
    <p:extLst>
      <p:ext uri="{BB962C8B-B14F-4D97-AF65-F5344CB8AC3E}">
        <p14:creationId xmlns:p14="http://schemas.microsoft.com/office/powerpoint/2010/main" val="30435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18</a:t>
            </a:fld>
            <a:endParaRPr lang="en-US"/>
          </a:p>
        </p:txBody>
      </p:sp>
    </p:spTree>
    <p:extLst>
      <p:ext uri="{BB962C8B-B14F-4D97-AF65-F5344CB8AC3E}">
        <p14:creationId xmlns:p14="http://schemas.microsoft.com/office/powerpoint/2010/main" val="2664202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257596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84427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14448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340839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50150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endParaRPr lang="en-US" dirty="0"/>
          </a:p>
        </p:txBody>
      </p:sp>
    </p:spTree>
    <p:extLst>
      <p:ext uri="{BB962C8B-B14F-4D97-AF65-F5344CB8AC3E}">
        <p14:creationId xmlns:p14="http://schemas.microsoft.com/office/powerpoint/2010/main" val="271318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a:ea typeface="ＭＳ Ｐゴシック" charset="0"/>
              <a:cs typeface="+mn-cs"/>
            </a:endParaRPr>
          </a:p>
        </p:txBody>
      </p:sp>
    </p:spTree>
    <p:extLst>
      <p:ext uri="{BB962C8B-B14F-4D97-AF65-F5344CB8AC3E}">
        <p14:creationId xmlns:p14="http://schemas.microsoft.com/office/powerpoint/2010/main" val="351784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a:ea typeface="ＭＳ Ｐゴシック" charset="0"/>
              <a:cs typeface="+mn-cs"/>
            </a:endParaRPr>
          </a:p>
        </p:txBody>
      </p:sp>
    </p:spTree>
    <p:extLst>
      <p:ext uri="{BB962C8B-B14F-4D97-AF65-F5344CB8AC3E}">
        <p14:creationId xmlns:p14="http://schemas.microsoft.com/office/powerpoint/2010/main" val="4175566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a:ea typeface="ＭＳ Ｐゴシック" charset="0"/>
              <a:cs typeface="+mn-cs"/>
            </a:endParaRPr>
          </a:p>
        </p:txBody>
      </p:sp>
    </p:spTree>
    <p:extLst>
      <p:ext uri="{BB962C8B-B14F-4D97-AF65-F5344CB8AC3E}">
        <p14:creationId xmlns:p14="http://schemas.microsoft.com/office/powerpoint/2010/main" val="164840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3001899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1969816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423358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2715502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362396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50980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666596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1686271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2262323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304337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pPr>
              <a:defRPr/>
            </a:pPr>
            <a:endParaRPr lang="nb-NO" dirty="0">
              <a:ea typeface="ＭＳ Ｐゴシック" charset="0"/>
              <a:cs typeface="+mn-cs"/>
            </a:endParaRPr>
          </a:p>
        </p:txBody>
      </p:sp>
    </p:spTree>
    <p:extLst>
      <p:ext uri="{BB962C8B-B14F-4D97-AF65-F5344CB8AC3E}">
        <p14:creationId xmlns:p14="http://schemas.microsoft.com/office/powerpoint/2010/main" val="2490495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58850" y="760413"/>
            <a:ext cx="5011738" cy="3757612"/>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3799" rIns="93799"/>
          <a:lstStyle/>
          <a:p>
            <a:endParaRPr lang="en-US" dirty="0"/>
          </a:p>
        </p:txBody>
      </p:sp>
    </p:spTree>
    <p:extLst>
      <p:ext uri="{BB962C8B-B14F-4D97-AF65-F5344CB8AC3E}">
        <p14:creationId xmlns:p14="http://schemas.microsoft.com/office/powerpoint/2010/main" val="256649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110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40</a:t>
            </a:fld>
            <a:endParaRPr lang="en-US"/>
          </a:p>
        </p:txBody>
      </p:sp>
    </p:spTree>
    <p:extLst>
      <p:ext uri="{BB962C8B-B14F-4D97-AF65-F5344CB8AC3E}">
        <p14:creationId xmlns:p14="http://schemas.microsoft.com/office/powerpoint/2010/main" val="609479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459973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0548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b="1" dirty="0" err="1"/>
              <a:t>ReLU</a:t>
            </a:r>
            <a:r>
              <a:rPr lang="en-US" sz="1200" dirty="0"/>
              <a:t> is a simple activation function which is of special practical importance because of it's quick computation.</a:t>
            </a:r>
          </a:p>
          <a:p>
            <a:endParaRPr lang="en-AU" sz="12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AU" sz="1200" dirty="0">
                <a:solidFill>
                  <a:schemeClr val="tx1"/>
                </a:solidFill>
              </a:rPr>
              <a:t>Most popular activation function for deep networks as of 2015, avoids saturation issues and makes learning faster </a:t>
            </a:r>
            <a:endParaRPr lang="en-US" sz="1200" dirty="0"/>
          </a:p>
          <a:p>
            <a:endParaRPr lang="en-AU" sz="120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t>A </a:t>
            </a:r>
            <a:r>
              <a:rPr lang="en-US" sz="1200" dirty="0" err="1"/>
              <a:t>ReLU</a:t>
            </a:r>
            <a:r>
              <a:rPr lang="en-US" sz="1200" dirty="0"/>
              <a:t> function maps the input to a 0 if it is negative and keeps its value unchanged if it is positive.</a:t>
            </a:r>
          </a:p>
          <a:p>
            <a:endParaRPr lang="en-AU" sz="1200" dirty="0"/>
          </a:p>
          <a:p>
            <a:r>
              <a:rPr lang="en-US" altLang="en-US" sz="1200" dirty="0"/>
              <a:t>The popularity and effectiveness of </a:t>
            </a:r>
            <a:r>
              <a:rPr lang="en-US" altLang="en-US" sz="1200" dirty="0" err="1"/>
              <a:t>ReLU</a:t>
            </a:r>
            <a:r>
              <a:rPr lang="en-US" altLang="en-US" sz="1200" dirty="0"/>
              <a:t> has lead to a number of its variants including: </a:t>
            </a:r>
            <a:endParaRPr lang="en-US" sz="1200" dirty="0"/>
          </a:p>
        </p:txBody>
      </p:sp>
    </p:spTree>
    <p:extLst>
      <p:ext uri="{BB962C8B-B14F-4D97-AF65-F5344CB8AC3E}">
        <p14:creationId xmlns:p14="http://schemas.microsoft.com/office/powerpoint/2010/main" val="966492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1828841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648951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677744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2471825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69691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59463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220625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216582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3770914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t>The pooling function replaces the output of the network at a certain location with a summary statistic of the nearby outputs.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0" dirty="0"/>
              <a:t>Reduces computation for upper layers by reporting summary statistics (only with stride &gt; 1) </a:t>
            </a:r>
          </a:p>
          <a:p>
            <a:endParaRPr lang="en-AU" dirty="0"/>
          </a:p>
          <a:p>
            <a:pPr marL="0" marR="0" indent="0" algn="l" defTabSz="914400" rtl="0" eaLnBrk="0" fontAlgn="base" latinLnBrk="0" hangingPunct="0">
              <a:lnSpc>
                <a:spcPct val="100000"/>
              </a:lnSpc>
              <a:spcBef>
                <a:spcPct val="30000"/>
              </a:spcBef>
              <a:spcAft>
                <a:spcPct val="0"/>
              </a:spcAft>
              <a:buClrTx/>
              <a:buSzTx/>
              <a:buFontTx/>
              <a:buNone/>
              <a:tabLst/>
              <a:defRPr/>
            </a:pPr>
            <a:r>
              <a:rPr lang="en-AU" altLang="en-US" sz="1200" dirty="0"/>
              <a:t>Non-linear down-sampling to simplify the information in output from convolutional layer.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r>
              <a:rPr lang="en-AU" sz="1200" kern="0" dirty="0"/>
              <a:t>Pooling helps </a:t>
            </a:r>
            <a:r>
              <a:rPr lang="en-US" sz="1200" b="0" i="0" u="none" strike="noStrike" kern="1200" baseline="0" dirty="0">
                <a:solidFill>
                  <a:schemeClr val="tx1"/>
                </a:solidFill>
                <a:latin typeface="Arial" panose="020B0604020202020204" pitchFamily="34" charset="0"/>
                <a:ea typeface="+mn-ea"/>
                <a:cs typeface="+mn-cs"/>
              </a:rPr>
              <a:t>to make the representation become approximately invariant to small translations of the input. Invariance to translation means that if we translate the input by a small amount, the values of most of the pooled outputs do not change.</a:t>
            </a:r>
            <a:endParaRPr lang="en-AU" sz="1200" kern="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AU" altLang="en-US" sz="1200" dirty="0"/>
          </a:p>
          <a:p>
            <a:endParaRPr lang="en-US" dirty="0"/>
          </a:p>
        </p:txBody>
      </p:sp>
    </p:spTree>
    <p:extLst>
      <p:ext uri="{BB962C8B-B14F-4D97-AF65-F5344CB8AC3E}">
        <p14:creationId xmlns:p14="http://schemas.microsoft.com/office/powerpoint/2010/main" val="4196477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endParaRPr lang="en-US" dirty="0"/>
          </a:p>
        </p:txBody>
      </p:sp>
    </p:spTree>
    <p:extLst>
      <p:ext uri="{BB962C8B-B14F-4D97-AF65-F5344CB8AC3E}">
        <p14:creationId xmlns:p14="http://schemas.microsoft.com/office/powerpoint/2010/main" val="461660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lvl="0" algn="just" eaLnBrk="1" hangingPunct="1">
              <a:lnSpc>
                <a:spcPct val="90000"/>
              </a:lnSpc>
            </a:pPr>
            <a:r>
              <a:rPr kumimoji="0" lang="en-US" altLang="en-US" sz="1200" dirty="0">
                <a:solidFill>
                  <a:srgbClr val="000000"/>
                </a:solidFill>
                <a:latin typeface="Roboto"/>
              </a:rPr>
              <a:t>The most common setting is to use max-pooling with 2x2 receptive fields (i.e. </a:t>
            </a:r>
            <a:r>
              <a:rPr kumimoji="0" lang="en-US" altLang="en-US" sz="1200" dirty="0">
                <a:solidFill>
                  <a:srgbClr val="000000"/>
                </a:solidFill>
                <a:latin typeface="MathJax_Math-italic"/>
              </a:rPr>
              <a:t>F</a:t>
            </a:r>
            <a:r>
              <a:rPr kumimoji="0" lang="en-US" altLang="en-US" sz="1200" dirty="0">
                <a:solidFill>
                  <a:srgbClr val="000000"/>
                </a:solidFill>
                <a:latin typeface="MathJax_Main"/>
              </a:rPr>
              <a:t>=2</a:t>
            </a:r>
            <a:r>
              <a:rPr kumimoji="0" lang="en-US" altLang="en-US" sz="1200" dirty="0">
                <a:solidFill>
                  <a:srgbClr val="000000"/>
                </a:solidFill>
                <a:latin typeface="Roboto"/>
              </a:rPr>
              <a:t>), and with a stride of 2 (i.e. </a:t>
            </a:r>
            <a:r>
              <a:rPr kumimoji="0" lang="en-US" altLang="en-US" sz="1200" dirty="0">
                <a:solidFill>
                  <a:srgbClr val="000000"/>
                </a:solidFill>
                <a:latin typeface="MathJax_Math-italic"/>
              </a:rPr>
              <a:t>S</a:t>
            </a:r>
            <a:r>
              <a:rPr kumimoji="0" lang="en-US" altLang="en-US" sz="1200" dirty="0">
                <a:solidFill>
                  <a:srgbClr val="000000"/>
                </a:solidFill>
                <a:latin typeface="MathJax_Main"/>
              </a:rPr>
              <a:t>=2</a:t>
            </a:r>
            <a:r>
              <a:rPr kumimoji="0" lang="en-US" altLang="en-US" sz="1200" dirty="0">
                <a:solidFill>
                  <a:srgbClr val="000000"/>
                </a:solidFill>
                <a:latin typeface="Roboto"/>
              </a:rPr>
              <a:t>). Note that this discards exactly 75% of the activations in an input volume (due to </a:t>
            </a:r>
            <a:r>
              <a:rPr kumimoji="0" lang="en-US" altLang="en-US" sz="1200" dirty="0" err="1">
                <a:solidFill>
                  <a:srgbClr val="000000"/>
                </a:solidFill>
                <a:latin typeface="Roboto"/>
              </a:rPr>
              <a:t>downsampling</a:t>
            </a:r>
            <a:r>
              <a:rPr kumimoji="0" lang="en-US" altLang="en-US" sz="1200" dirty="0">
                <a:solidFill>
                  <a:srgbClr val="000000"/>
                </a:solidFill>
                <a:latin typeface="Roboto"/>
              </a:rPr>
              <a:t> by 2 in both width and height). </a:t>
            </a:r>
          </a:p>
          <a:p>
            <a:pPr lvl="0" algn="just" eaLnBrk="1" hangingPunct="1">
              <a:lnSpc>
                <a:spcPct val="90000"/>
              </a:lnSpc>
            </a:pPr>
            <a:endParaRPr kumimoji="0" lang="en-US" altLang="en-US" sz="1200" dirty="0">
              <a:solidFill>
                <a:srgbClr val="000000"/>
              </a:solidFill>
              <a:latin typeface="Roboto"/>
            </a:endParaRPr>
          </a:p>
          <a:p>
            <a:pPr lvl="0" algn="just" eaLnBrk="1" hangingPunct="1">
              <a:lnSpc>
                <a:spcPct val="90000"/>
              </a:lnSpc>
            </a:pPr>
            <a:r>
              <a:rPr kumimoji="0" lang="en-US" altLang="en-US" sz="1200" dirty="0">
                <a:solidFill>
                  <a:srgbClr val="000000"/>
                </a:solidFill>
                <a:latin typeface="Roboto"/>
              </a:rPr>
              <a:t>Another slightly less common setting is to use 3x3 receptive fields with a stride of 2.</a:t>
            </a:r>
          </a:p>
          <a:p>
            <a:pPr lvl="0" algn="just" eaLnBrk="1" hangingPunct="1">
              <a:lnSpc>
                <a:spcPct val="90000"/>
              </a:lnSpc>
            </a:pPr>
            <a:endParaRPr kumimoji="0" lang="en-US" altLang="en-US" sz="1200" dirty="0">
              <a:solidFill>
                <a:srgbClr val="000000"/>
              </a:solidFill>
              <a:latin typeface="Roboto"/>
            </a:endParaRPr>
          </a:p>
          <a:p>
            <a:pPr lvl="0" algn="just" eaLnBrk="1" hangingPunct="1">
              <a:lnSpc>
                <a:spcPct val="90000"/>
              </a:lnSpc>
            </a:pPr>
            <a:r>
              <a:rPr kumimoji="0" lang="en-US" altLang="en-US" sz="1200" dirty="0">
                <a:solidFill>
                  <a:srgbClr val="000000"/>
                </a:solidFill>
                <a:latin typeface="Roboto"/>
              </a:rPr>
              <a:t>It is very uncommon to see receptive field sizes for max pooling that are larger than 3 because the pooling is then too </a:t>
            </a:r>
            <a:r>
              <a:rPr kumimoji="0" lang="en-US" altLang="en-US" sz="1200" dirty="0" err="1">
                <a:solidFill>
                  <a:srgbClr val="000000"/>
                </a:solidFill>
                <a:latin typeface="Roboto"/>
              </a:rPr>
              <a:t>lossy</a:t>
            </a:r>
            <a:r>
              <a:rPr kumimoji="0" lang="en-US" altLang="en-US" sz="1200" dirty="0">
                <a:solidFill>
                  <a:srgbClr val="000000"/>
                </a:solidFill>
                <a:latin typeface="Roboto"/>
              </a:rPr>
              <a:t> and aggressive. This usually leads to worse performance.</a:t>
            </a:r>
            <a:r>
              <a:rPr kumimoji="0" lang="en-US" altLang="en-US" sz="1200" dirty="0">
                <a:solidFill>
                  <a:schemeClr val="tx1"/>
                </a:solidFill>
              </a:rPr>
              <a:t> </a:t>
            </a:r>
            <a:endParaRPr kumimoji="0" lang="en-US" altLang="en-US" sz="1200" dirty="0">
              <a:solidFill>
                <a:schemeClr val="tx1"/>
              </a:solidFill>
              <a:latin typeface="Arial" panose="020B0604020202020204" pitchFamily="34" charset="0"/>
            </a:endParaRPr>
          </a:p>
          <a:p>
            <a:endParaRPr lang="en-US" sz="1200" dirty="0"/>
          </a:p>
          <a:p>
            <a:endParaRPr lang="en-US" dirty="0"/>
          </a:p>
        </p:txBody>
      </p:sp>
    </p:spTree>
    <p:extLst>
      <p:ext uri="{BB962C8B-B14F-4D97-AF65-F5344CB8AC3E}">
        <p14:creationId xmlns:p14="http://schemas.microsoft.com/office/powerpoint/2010/main" val="343636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885825" y="738188"/>
            <a:ext cx="4859338" cy="3644900"/>
          </a:xfrm>
          <a:ln cap="flat"/>
          <a:extLst>
            <a:ext uri="{FAA26D3D-D897-4be2-8F04-BA451C77F1D7}">
              <ma14:placeholderFlag xmlns:ma14="http://schemas.microsoft.com/office/mac/drawingml/2011/main" xmlns="" val="1"/>
            </a:ext>
          </a:extLst>
        </p:spPr>
      </p:sp>
      <p:sp>
        <p:nvSpPr>
          <p:cNvPr id="291843" name="Rectangle 3"/>
          <p:cNvSpPr>
            <a:spLocks noGrp="1" noChangeArrowheads="1"/>
          </p:cNvSpPr>
          <p:nvPr>
            <p:ph type="body" idx="1"/>
          </p:nvPr>
        </p:nvSpPr>
        <p:spPr>
          <a:ln/>
        </p:spPr>
        <p:txBody>
          <a:bodyPr lIns="90487" rIns="90487"/>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anose="020B0604020202020204" pitchFamily="34" charset="0"/>
                <a:ea typeface="+mn-ea"/>
                <a:cs typeface="+mn-cs"/>
              </a:rPr>
              <a:t>Convolution with a single kernel can only extract one kind of feature, albeit at many spatial locations. Usually we want each layer of our network to extract many kinds of features, at many locations.</a:t>
            </a:r>
            <a:endParaRPr lang="en-US" dirty="0"/>
          </a:p>
          <a:p>
            <a:endParaRPr lang="en-US" dirty="0"/>
          </a:p>
        </p:txBody>
      </p:sp>
    </p:spTree>
    <p:extLst>
      <p:ext uri="{BB962C8B-B14F-4D97-AF65-F5344CB8AC3E}">
        <p14:creationId xmlns:p14="http://schemas.microsoft.com/office/powerpoint/2010/main" val="291893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087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03448" y="1844824"/>
            <a:ext cx="8345016" cy="475252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8" name="Subtitle 2"/>
          <p:cNvSpPr>
            <a:spLocks noGrp="1"/>
          </p:cNvSpPr>
          <p:nvPr>
            <p:ph type="subTitle" idx="13"/>
          </p:nvPr>
        </p:nvSpPr>
        <p:spPr>
          <a:xfrm>
            <a:off x="403448" y="1844824"/>
            <a:ext cx="8345016"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8" name="Subtitle 2"/>
          <p:cNvSpPr>
            <a:spLocks noGrp="1"/>
          </p:cNvSpPr>
          <p:nvPr>
            <p:ph type="subTitle" idx="13"/>
          </p:nvPr>
        </p:nvSpPr>
        <p:spPr>
          <a:xfrm>
            <a:off x="403448" y="1844824"/>
            <a:ext cx="8345016"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0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9" name="Subtitle 2"/>
          <p:cNvSpPr>
            <a:spLocks noGrp="1"/>
          </p:cNvSpPr>
          <p:nvPr>
            <p:ph type="subTitle" idx="13"/>
          </p:nvPr>
        </p:nvSpPr>
        <p:spPr>
          <a:xfrm>
            <a:off x="403448" y="1844824"/>
            <a:ext cx="5392688"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11" name="Subtitle 2"/>
          <p:cNvSpPr>
            <a:spLocks noGrp="1"/>
          </p:cNvSpPr>
          <p:nvPr>
            <p:ph type="subTitle" idx="13"/>
          </p:nvPr>
        </p:nvSpPr>
        <p:spPr>
          <a:xfrm>
            <a:off x="403448" y="1844824"/>
            <a:ext cx="5392688" cy="4752528"/>
          </a:xfrm>
          <a:prstGeom prst="rect">
            <a:avLst/>
          </a:prstGeom>
        </p:spPr>
        <p:txBody>
          <a:bodyPr/>
          <a:lstStyle>
            <a:lvl1pPr marL="358775" marR="0" indent="-358775" algn="l" defTabSz="914400" rtl="0" eaLnBrk="1" fontAlgn="auto" latinLnBrk="0" hangingPunct="1">
              <a:lnSpc>
                <a:spcPct val="100000"/>
              </a:lnSpc>
              <a:spcBef>
                <a:spcPct val="20000"/>
              </a:spcBef>
              <a:spcAft>
                <a:spcPts val="0"/>
              </a:spcAft>
              <a:buClrTx/>
              <a:buSzTx/>
              <a:buFont typeface="Arial" pitchFamily="34" charset="0"/>
              <a:buChar char="•"/>
              <a:tabLst/>
              <a:defRPr sz="24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60350"/>
            <a:ext cx="8569325"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it-IT"/>
              <a:t>SCC 361 AI LN1 Intro</a:t>
            </a: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5066C022-79B3-4871-A950-388372D89DF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10" cstate="print">
            <a:extLst>
              <a:ext uri="{28A0092B-C50C-407E-A947-70E740481C1C}">
                <a14:useLocalDpi xmlns:a14="http://schemas.microsoft.com/office/drawing/2010/main" val="0"/>
              </a:ext>
            </a:extLst>
          </a:blip>
          <a:stretch>
            <a:fillRect/>
          </a:stretch>
        </p:blipFill>
        <p:spPr bwMode="auto">
          <a:xfrm>
            <a:off x="1" y="3879"/>
            <a:ext cx="9143998" cy="68621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1" r:id="rId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8.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8.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8.png"/><Relationship Id="rId4" Type="http://schemas.openxmlformats.org/officeDocument/2006/relationships/image" Target="NULL"/><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18.png"/><Relationship Id="rId5" Type="http://schemas.openxmlformats.org/officeDocument/2006/relationships/image" Target="NULL"/><Relationship Id="rId10" Type="http://schemas.openxmlformats.org/officeDocument/2006/relationships/image" Target="../media/image17.png"/><Relationship Id="rId4" Type="http://schemas.openxmlformats.org/officeDocument/2006/relationships/image" Target="NULL"/><Relationship Id="rId9" Type="http://schemas.openxmlformats.org/officeDocument/2006/relationships/image" Target="NUL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18.png"/><Relationship Id="rId5" Type="http://schemas.openxmlformats.org/officeDocument/2006/relationships/image" Target="NULL"/><Relationship Id="rId10" Type="http://schemas.openxmlformats.org/officeDocument/2006/relationships/image" Target="../media/image17.png"/><Relationship Id="rId4" Type="http://schemas.openxmlformats.org/officeDocument/2006/relationships/image" Target="NULL"/><Relationship Id="rId9" Type="http://schemas.openxmlformats.org/officeDocument/2006/relationships/image" Target="NUL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12"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17.png"/><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12"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17.png"/><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0.xml"/><Relationship Id="rId16"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7.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0.gif"/></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21.gif"/></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22.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68569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46303" y="2009901"/>
            <a:ext cx="6816725" cy="1908215"/>
          </a:xfrm>
          <a:prstGeom prst="rect">
            <a:avLst/>
          </a:prstGeom>
        </p:spPr>
        <p:txBody>
          <a:bodyPr vert="horz" wrap="square" lIns="0" tIns="0" rIns="0" bIns="0" rtlCol="0">
            <a:spAutoFit/>
          </a:bodyPr>
          <a:lstStyle/>
          <a:p>
            <a:pPr marL="12700">
              <a:lnSpc>
                <a:spcPct val="100000"/>
              </a:lnSpc>
            </a:pPr>
            <a:r>
              <a:rPr lang="en-GB" sz="3600" spc="-5" dirty="0">
                <a:solidFill>
                  <a:srgbClr val="B5121B"/>
                </a:solidFill>
                <a:latin typeface="Calibri"/>
                <a:cs typeface="Calibri"/>
              </a:rPr>
              <a:t>SCC</a:t>
            </a:r>
            <a:r>
              <a:rPr lang="en-GB" sz="3600" spc="10" dirty="0">
                <a:solidFill>
                  <a:srgbClr val="B5121B"/>
                </a:solidFill>
                <a:latin typeface="Calibri"/>
                <a:cs typeface="Calibri"/>
              </a:rPr>
              <a:t>.</a:t>
            </a:r>
            <a:r>
              <a:rPr lang="en-GB" sz="3600" spc="-25" dirty="0">
                <a:solidFill>
                  <a:srgbClr val="B5121B"/>
                </a:solidFill>
                <a:latin typeface="Calibri"/>
                <a:cs typeface="Calibri"/>
              </a:rPr>
              <a:t>361</a:t>
            </a:r>
            <a:r>
              <a:rPr lang="en-GB" sz="3600" spc="-10" dirty="0">
                <a:solidFill>
                  <a:srgbClr val="B5121B"/>
                </a:solidFill>
                <a:latin typeface="Calibri"/>
                <a:cs typeface="Calibri"/>
              </a:rPr>
              <a:t>:</a:t>
            </a:r>
            <a:r>
              <a:rPr lang="en-GB" sz="3600" spc="10" dirty="0">
                <a:solidFill>
                  <a:srgbClr val="B5121B"/>
                </a:solidFill>
                <a:latin typeface="Calibri"/>
                <a:cs typeface="Calibri"/>
              </a:rPr>
              <a:t> </a:t>
            </a:r>
            <a:r>
              <a:rPr lang="en-GB" sz="3600" dirty="0">
                <a:solidFill>
                  <a:srgbClr val="B5121B"/>
                </a:solidFill>
                <a:latin typeface="Calibri"/>
                <a:cs typeface="Calibri"/>
              </a:rPr>
              <a:t>Artificial Intelligence</a:t>
            </a:r>
          </a:p>
          <a:p>
            <a:pPr marL="12700">
              <a:lnSpc>
                <a:spcPct val="100000"/>
              </a:lnSpc>
            </a:pPr>
            <a:r>
              <a:rPr lang="en-GB" sz="2400" dirty="0">
                <a:solidFill>
                  <a:srgbClr val="B5121B"/>
                </a:solidFill>
                <a:latin typeface="Calibri"/>
                <a:cs typeface="Calibri"/>
              </a:rPr>
              <a:t>2024-2025</a:t>
            </a:r>
          </a:p>
          <a:p>
            <a:pPr marL="12700"/>
            <a:r>
              <a:rPr lang="en-GB" sz="2400" dirty="0">
                <a:solidFill>
                  <a:srgbClr val="B5121B"/>
                </a:solidFill>
                <a:latin typeface="Calibri"/>
                <a:cs typeface="Calibri"/>
              </a:rPr>
              <a:t>Week 10 – Lecture 1</a:t>
            </a:r>
            <a:endParaRPr lang="en-GB" sz="2400" dirty="0">
              <a:latin typeface="Calibri"/>
              <a:cs typeface="Calibri"/>
            </a:endParaRPr>
          </a:p>
          <a:p>
            <a:pPr marL="12700">
              <a:lnSpc>
                <a:spcPct val="100000"/>
              </a:lnSpc>
            </a:pPr>
            <a:endParaRPr sz="3600" dirty="0">
              <a:latin typeface="Calibri"/>
              <a:cs typeface="Calibri"/>
            </a:endParaRPr>
          </a:p>
        </p:txBody>
      </p:sp>
      <p:sp>
        <p:nvSpPr>
          <p:cNvPr id="6" name="TextBox 5">
            <a:extLst>
              <a:ext uri="{FF2B5EF4-FFF2-40B4-BE49-F238E27FC236}">
                <a16:creationId xmlns:a16="http://schemas.microsoft.com/office/drawing/2014/main" id="{B1C2807F-6EA3-4D20-90C4-0ACBA67513D6}"/>
              </a:ext>
            </a:extLst>
          </p:cNvPr>
          <p:cNvSpPr txBox="1"/>
          <p:nvPr/>
        </p:nvSpPr>
        <p:spPr>
          <a:xfrm>
            <a:off x="531063" y="4486870"/>
            <a:ext cx="8155737" cy="923330"/>
          </a:xfrm>
          <a:prstGeom prst="rect">
            <a:avLst/>
          </a:prstGeom>
          <a:noFill/>
        </p:spPr>
        <p:txBody>
          <a:bodyPr wrap="square" rtlCol="0">
            <a:spAutoFit/>
          </a:bodyPr>
          <a:lstStyle/>
          <a:p>
            <a:r>
              <a:rPr lang="en-GB" dirty="0"/>
              <a:t>Hossein Rahmani</a:t>
            </a:r>
          </a:p>
          <a:p>
            <a:r>
              <a:rPr lang="en-GB" dirty="0"/>
              <a:t>Prof. in Computer Vision and Machine Learning</a:t>
            </a:r>
          </a:p>
          <a:p>
            <a:r>
              <a:rPr lang="en-GB" dirty="0"/>
              <a:t>Email: </a:t>
            </a:r>
            <a:r>
              <a:rPr lang="en-GB" dirty="0" err="1"/>
              <a:t>h.rahmani@lancaster.ac.uk</a:t>
            </a:r>
            <a:endParaRPr lang="en-GB" dirty="0"/>
          </a:p>
        </p:txBody>
      </p:sp>
      <p:sp>
        <p:nvSpPr>
          <p:cNvPr id="7" name="Rectangle 6">
            <a:extLst>
              <a:ext uri="{FF2B5EF4-FFF2-40B4-BE49-F238E27FC236}">
                <a16:creationId xmlns:a16="http://schemas.microsoft.com/office/drawing/2014/main" id="{F4EF9613-08BA-413F-7BFE-8CFF0290F872}"/>
              </a:ext>
            </a:extLst>
          </p:cNvPr>
          <p:cNvSpPr/>
          <p:nvPr/>
        </p:nvSpPr>
        <p:spPr>
          <a:xfrm>
            <a:off x="558168" y="3810000"/>
            <a:ext cx="4059125" cy="541174"/>
          </a:xfrm>
          <a:prstGeom prst="rect">
            <a:avLst/>
          </a:prstGeom>
        </p:spPr>
        <p:txBody>
          <a:bodyPr wrap="none">
            <a:spAutoFit/>
          </a:bodyPr>
          <a:lstStyle/>
          <a:p>
            <a:pPr lvl="0">
              <a:lnSpc>
                <a:spcPts val="3500"/>
              </a:lnSpc>
              <a:spcBef>
                <a:spcPct val="0"/>
              </a:spcBef>
              <a:defRPr/>
            </a:pPr>
            <a:r>
              <a:rPr kumimoji="0" lang="en-US" sz="3200" b="1" i="0" u="none" strike="noStrike" kern="1200" cap="none" spc="0" normalizeH="0" baseline="0" noProof="0" dirty="0">
                <a:ln>
                  <a:noFill/>
                </a:ln>
                <a:solidFill>
                  <a:srgbClr val="B5121B"/>
                </a:solidFill>
                <a:effectLst/>
                <a:uLnTx/>
                <a:uFillTx/>
                <a:latin typeface="Calibri" pitchFamily="80" charset="0"/>
                <a:ea typeface="+mj-ea"/>
                <a:cs typeface="+mj-cs"/>
              </a:rPr>
              <a:t>Neural Networks Cont.</a:t>
            </a:r>
            <a:endParaRPr kumimoji="0" lang="en-GB" sz="3200" b="1" i="0" u="none" strike="noStrike" kern="1200" cap="none" spc="0" normalizeH="0" baseline="0" noProof="0" dirty="0">
              <a:ln>
                <a:noFill/>
              </a:ln>
              <a:solidFill>
                <a:srgbClr val="B5121B"/>
              </a:solidFill>
              <a:effectLst/>
              <a:uLnTx/>
              <a:uFillTx/>
              <a:latin typeface="+mj-lt"/>
              <a:ea typeface="+mj-ea"/>
              <a:cs typeface="+mj-cs"/>
            </a:endParaRPr>
          </a:p>
        </p:txBody>
      </p:sp>
    </p:spTree>
    <p:extLst>
      <p:ext uri="{BB962C8B-B14F-4D97-AF65-F5344CB8AC3E}">
        <p14:creationId xmlns:p14="http://schemas.microsoft.com/office/powerpoint/2010/main" val="2713673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739900" y="105251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44" name="Table 43"/>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3" name="Table 52"/>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2" name="Table 61"/>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164288" y="150098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64" name="Rectangle 2"/>
          <p:cNvSpPr txBox="1">
            <a:spLocks noChangeArrowheads="1"/>
          </p:cNvSpPr>
          <p:nvPr/>
        </p:nvSpPr>
        <p:spPr bwMode="auto">
          <a:xfrm>
            <a:off x="827584" y="1191"/>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eaLnBrk="1" hangingPunct="1">
              <a:lnSpc>
                <a:spcPct val="90000"/>
              </a:lnSpc>
            </a:pPr>
            <a:r>
              <a:rPr lang="en-US" altLang="en-US" b="0" dirty="0"/>
              <a:t>Multiple Filters-Multiple Outputs</a:t>
            </a:r>
            <a:endParaRPr lang="en-US" altLang="en-US" b="0" i="1" dirty="0"/>
          </a:p>
        </p:txBody>
      </p:sp>
      <mc:AlternateContent xmlns:mc="http://schemas.openxmlformats.org/markup-compatibility/2006" xmlns:a14="http://schemas.microsoft.com/office/drawing/2010/main">
        <mc:Choice Requires="a14">
          <p:sp>
            <p:nvSpPr>
              <p:cNvPr id="73" name="TextBox 72"/>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3"/>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(:,:,2)</m:t>
                    </m:r>
                  </m:oMath>
                </a14:m>
                <a:endParaRPr lang="en-US" sz="20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(:,:,3)</m:t>
                    </m:r>
                  </m:oMath>
                </a14:m>
                <a:endParaRPr lang="en-US" sz="20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5"/>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84" name="TextBox 8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graphicFrame>
        <p:nvGraphicFramePr>
          <p:cNvPr id="65" name="Table 64"/>
          <p:cNvGraphicFramePr>
            <a:graphicFrameLocks noGrp="1"/>
          </p:cNvGraphicFramePr>
          <p:nvPr/>
        </p:nvGraphicFramePr>
        <p:xfrm>
          <a:off x="1739900" y="2987676"/>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6" name="TextBox 65"/>
              <p:cNvSpPr txBox="1"/>
              <p:nvPr/>
            </p:nvSpPr>
            <p:spPr>
              <a:xfrm>
                <a:off x="6325216" y="1032794"/>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6325216" y="1032794"/>
                <a:ext cx="2520280" cy="400110"/>
              </a:xfrm>
              <a:prstGeom prst="rect">
                <a:avLst/>
              </a:prstGeom>
              <a:blipFill rotWithShape="0">
                <a:blip r:embed="rId10"/>
                <a:stretch>
                  <a:fillRect t="-6061" b="-27273"/>
                </a:stretch>
              </a:blipFill>
            </p:spPr>
            <p:txBody>
              <a:bodyPr/>
              <a:lstStyle/>
              <a:p>
                <a:r>
                  <a:rPr lang="en-US">
                    <a:noFill/>
                  </a:rPr>
                  <a:t> </a:t>
                </a:r>
              </a:p>
            </p:txBody>
          </p:sp>
        </mc:Fallback>
      </mc:AlternateContent>
      <p:graphicFrame>
        <p:nvGraphicFramePr>
          <p:cNvPr id="19" name="Table 18"/>
          <p:cNvGraphicFramePr>
            <a:graphicFrameLocks noGrp="1"/>
          </p:cNvGraphicFramePr>
          <p:nvPr/>
        </p:nvGraphicFramePr>
        <p:xfrm>
          <a:off x="7164288" y="311680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0" name="TextBox 19"/>
              <p:cNvSpPr txBox="1"/>
              <p:nvPr/>
            </p:nvSpPr>
            <p:spPr>
              <a:xfrm>
                <a:off x="6325216" y="2648622"/>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20" name="TextBox 19"/>
              <p:cNvSpPr txBox="1">
                <a:spLocks noRot="1" noChangeAspect="1" noMove="1" noResize="1" noEditPoints="1" noAdjustHandles="1" noChangeArrowheads="1" noChangeShapeType="1" noTextEdit="1"/>
              </p:cNvSpPr>
              <p:nvPr/>
            </p:nvSpPr>
            <p:spPr>
              <a:xfrm>
                <a:off x="6325216" y="2648622"/>
                <a:ext cx="2520280" cy="400110"/>
              </a:xfrm>
              <a:prstGeom prst="rect">
                <a:avLst/>
              </a:prstGeom>
              <a:blipFill rotWithShape="0">
                <a:blip r:embed="rId11"/>
                <a:stretch>
                  <a:fillRect t="-6061" b="-27273"/>
                </a:stretch>
              </a:blipFill>
            </p:spPr>
            <p:txBody>
              <a:bodyPr/>
              <a:lstStyle/>
              <a:p>
                <a:r>
                  <a:rPr lang="en-US">
                    <a:noFill/>
                  </a:rPr>
                  <a:t> </a:t>
                </a:r>
              </a:p>
            </p:txBody>
          </p:sp>
        </mc:Fallback>
      </mc:AlternateContent>
      <p:graphicFrame>
        <p:nvGraphicFramePr>
          <p:cNvPr id="21" name="Table 20"/>
          <p:cNvGraphicFramePr>
            <a:graphicFrameLocks noGrp="1"/>
          </p:cNvGraphicFramePr>
          <p:nvPr/>
        </p:nvGraphicFramePr>
        <p:xfrm>
          <a:off x="1715094" y="4895754"/>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8880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4.44444E-6 4.81481E-6 L 0.03975 0.00162 L 0.07847 -0.00301 L -0.00105 0.05625 L 0.03871 0.05301 L 0.07725 0.05301 L 4.44444E-6 0.10625 L 0.03871 0.10625 L 0.07604 0.10625 L 0.07604 0.10625 " pathEditMode="relative" ptsTypes="AAAAAAAAAA">
                                      <p:cBhvr>
                                        <p:cTn id="20" dur="4000" fill="hold"/>
                                        <p:tgtEl>
                                          <p:spTgt spid="1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5.55556E-7 7.40741E-7 L 0.03976 0.00162 L 0.07847 -0.00301 L -0.00104 0.05625 L 0.03871 0.05301 L 0.07726 0.05301 L 5.55556E-7 0.10625 L 0.03871 0.10625 L 0.07604 0.10625 L 0.07604 0.10648 " pathEditMode="relative" rAng="0" ptsTypes="AAAAAAAAAA">
                                      <p:cBhvr>
                                        <p:cTn id="22" dur="4000" fill="hold"/>
                                        <p:tgtEl>
                                          <p:spTgt spid="65"/>
                                        </p:tgtEl>
                                        <p:attrNameLst>
                                          <p:attrName>ppt_x</p:attrName>
                                          <p:attrName>ppt_y</p:attrName>
                                        </p:attrNameLst>
                                      </p:cBhvr>
                                      <p:rCtr x="3872" y="5162"/>
                                    </p:animMotion>
                                  </p:childTnLst>
                                </p:cTn>
                              </p:par>
                              <p:par>
                                <p:cTn id="23" presetID="0" presetClass="path" presetSubtype="0" accel="50000" decel="50000" fill="hold" nodeType="withEffect">
                                  <p:stCondLst>
                                    <p:cond delay="0"/>
                                  </p:stCondLst>
                                  <p:childTnLst>
                                    <p:animMotion origin="layout" path="M -1.66667E-6 0 L 0.03976 0.00162 L 0.07847 -0.00301 L -0.00104 0.05625 L 0.03872 0.05301 L 0.07726 0.05301 L -1.66667E-6 0.10625 L 0.03872 0.10625 L 0.07604 0.10625 L 0.07604 0.10648 " pathEditMode="relative" rAng="0" ptsTypes="AAAAAAAAAA">
                                      <p:cBhvr>
                                        <p:cTn id="24" dur="4000" fill="hold"/>
                                        <p:tgtEl>
                                          <p:spTgt spid="21"/>
                                        </p:tgtEl>
                                        <p:attrNameLst>
                                          <p:attrName>ppt_x</p:attrName>
                                          <p:attrName>ppt_y</p:attrName>
                                        </p:attrNameLst>
                                      </p:cBhvr>
                                      <p:rCtr x="3872" y="5162"/>
                                    </p:animMotion>
                                  </p:childTnLst>
                                </p:cTn>
                              </p:par>
                            </p:childTnLst>
                          </p:cTn>
                        </p:par>
                        <p:par>
                          <p:cTn id="25" fill="hold">
                            <p:stCondLst>
                              <p:cond delay="4000"/>
                            </p:stCondLst>
                            <p:childTnLst>
                              <p:par>
                                <p:cTn id="26" presetID="2" presetClass="entr" presetSubtype="4"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739900" y="105251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44" name="Table 43"/>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3" name="Table 52"/>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2" name="Table 61"/>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164288" y="150098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64" name="Rectangle 2"/>
          <p:cNvSpPr txBox="1">
            <a:spLocks noChangeArrowheads="1"/>
          </p:cNvSpPr>
          <p:nvPr/>
        </p:nvSpPr>
        <p:spPr bwMode="auto">
          <a:xfrm>
            <a:off x="827584" y="1191"/>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eaLnBrk="1" hangingPunct="1">
              <a:lnSpc>
                <a:spcPct val="90000"/>
              </a:lnSpc>
            </a:pPr>
            <a:r>
              <a:rPr lang="en-US" altLang="en-US" b="0" dirty="0"/>
              <a:t>Multiple Filters-Multiple Outputs</a:t>
            </a:r>
            <a:endParaRPr lang="en-US" altLang="en-US" b="0" i="1" dirty="0"/>
          </a:p>
        </p:txBody>
      </p:sp>
      <mc:AlternateContent xmlns:mc="http://schemas.openxmlformats.org/markup-compatibility/2006" xmlns:a14="http://schemas.microsoft.com/office/drawing/2010/main">
        <mc:Choice Requires="a14">
          <p:sp>
            <p:nvSpPr>
              <p:cNvPr id="73" name="TextBox 72"/>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3"/>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(:,:,2)</m:t>
                    </m:r>
                  </m:oMath>
                </a14:m>
                <a:endParaRPr lang="en-US" sz="20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4"/>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2</m:t>
                        </m:r>
                      </m:sub>
                    </m:sSub>
                    <m:r>
                      <a:rPr lang="en-AU" sz="2000" b="0" i="1" smtClean="0">
                        <a:latin typeface="Cambria Math" panose="02040503050406030204" pitchFamily="18" charset="0"/>
                      </a:rPr>
                      <m:t>(:,:,3)</m:t>
                    </m:r>
                  </m:oMath>
                </a14:m>
                <a:endParaRPr lang="en-US" sz="20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5"/>
                <a:stretch>
                  <a:fillRect t="-6061" b="-2727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84" name="TextBox 8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graphicFrame>
        <p:nvGraphicFramePr>
          <p:cNvPr id="65" name="Table 64"/>
          <p:cNvGraphicFramePr>
            <a:graphicFrameLocks noGrp="1"/>
          </p:cNvGraphicFramePr>
          <p:nvPr/>
        </p:nvGraphicFramePr>
        <p:xfrm>
          <a:off x="1739900" y="2987676"/>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6" name="TextBox 65"/>
              <p:cNvSpPr txBox="1"/>
              <p:nvPr/>
            </p:nvSpPr>
            <p:spPr>
              <a:xfrm>
                <a:off x="6325216" y="1032794"/>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6325216" y="1032794"/>
                <a:ext cx="2520280" cy="400110"/>
              </a:xfrm>
              <a:prstGeom prst="rect">
                <a:avLst/>
              </a:prstGeom>
              <a:blipFill rotWithShape="0">
                <a:blip r:embed="rId10"/>
                <a:stretch>
                  <a:fillRect t="-6061" b="-27273"/>
                </a:stretch>
              </a:blipFill>
            </p:spPr>
            <p:txBody>
              <a:bodyPr/>
              <a:lstStyle/>
              <a:p>
                <a:r>
                  <a:rPr lang="en-US">
                    <a:noFill/>
                  </a:rPr>
                  <a:t> </a:t>
                </a:r>
              </a:p>
            </p:txBody>
          </p:sp>
        </mc:Fallback>
      </mc:AlternateContent>
      <p:graphicFrame>
        <p:nvGraphicFramePr>
          <p:cNvPr id="19" name="Table 18"/>
          <p:cNvGraphicFramePr>
            <a:graphicFrameLocks noGrp="1"/>
          </p:cNvGraphicFramePr>
          <p:nvPr/>
        </p:nvGraphicFramePr>
        <p:xfrm>
          <a:off x="7164288" y="311680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0" name="TextBox 19"/>
              <p:cNvSpPr txBox="1"/>
              <p:nvPr/>
            </p:nvSpPr>
            <p:spPr>
              <a:xfrm>
                <a:off x="6325216" y="2648622"/>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20" name="TextBox 19"/>
              <p:cNvSpPr txBox="1">
                <a:spLocks noRot="1" noChangeAspect="1" noMove="1" noResize="1" noEditPoints="1" noAdjustHandles="1" noChangeArrowheads="1" noChangeShapeType="1" noTextEdit="1"/>
              </p:cNvSpPr>
              <p:nvPr/>
            </p:nvSpPr>
            <p:spPr>
              <a:xfrm>
                <a:off x="6325216" y="2648622"/>
                <a:ext cx="2520280" cy="400110"/>
              </a:xfrm>
              <a:prstGeom prst="rect">
                <a:avLst/>
              </a:prstGeom>
              <a:blipFill rotWithShape="0">
                <a:blip r:embed="rId11"/>
                <a:stretch>
                  <a:fillRect t="-6061" b="-27273"/>
                </a:stretch>
              </a:blipFill>
            </p:spPr>
            <p:txBody>
              <a:bodyPr/>
              <a:lstStyle/>
              <a:p>
                <a:r>
                  <a:rPr lang="en-US">
                    <a:noFill/>
                  </a:rPr>
                  <a:t> </a:t>
                </a:r>
              </a:p>
            </p:txBody>
          </p:sp>
        </mc:Fallback>
      </mc:AlternateContent>
      <p:graphicFrame>
        <p:nvGraphicFramePr>
          <p:cNvPr id="21" name="Table 20"/>
          <p:cNvGraphicFramePr>
            <a:graphicFrameLocks noGrp="1"/>
          </p:cNvGraphicFramePr>
          <p:nvPr/>
        </p:nvGraphicFramePr>
        <p:xfrm>
          <a:off x="7164288" y="466626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2" name="TextBox 21"/>
              <p:cNvSpPr txBox="1"/>
              <p:nvPr/>
            </p:nvSpPr>
            <p:spPr>
              <a:xfrm>
                <a:off x="6325216" y="4198082"/>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22" name="TextBox 21"/>
              <p:cNvSpPr txBox="1">
                <a:spLocks noRot="1" noChangeAspect="1" noMove="1" noResize="1" noEditPoints="1" noAdjustHandles="1" noChangeArrowheads="1" noChangeShapeType="1" noTextEdit="1"/>
              </p:cNvSpPr>
              <p:nvPr/>
            </p:nvSpPr>
            <p:spPr>
              <a:xfrm>
                <a:off x="6325216" y="4198082"/>
                <a:ext cx="2520280" cy="400110"/>
              </a:xfrm>
              <a:prstGeom prst="rect">
                <a:avLst/>
              </a:prstGeom>
              <a:blipFill rotWithShape="0">
                <a:blip r:embed="rId12"/>
                <a:stretch>
                  <a:fillRect t="-7692" b="-29231"/>
                </a:stretch>
              </a:blipFill>
            </p:spPr>
            <p:txBody>
              <a:bodyPr/>
              <a:lstStyle/>
              <a:p>
                <a:r>
                  <a:rPr lang="en-US">
                    <a:noFill/>
                  </a:rPr>
                  <a:t> </a:t>
                </a:r>
              </a:p>
            </p:txBody>
          </p:sp>
        </mc:Fallback>
      </mc:AlternateContent>
      <p:graphicFrame>
        <p:nvGraphicFramePr>
          <p:cNvPr id="23" name="Table 22"/>
          <p:cNvGraphicFramePr>
            <a:graphicFrameLocks noGrp="1"/>
          </p:cNvGraphicFramePr>
          <p:nvPr/>
        </p:nvGraphicFramePr>
        <p:xfrm>
          <a:off x="1715094" y="4895754"/>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
        <p:nvSpPr>
          <p:cNvPr id="3" name="TextBox 2"/>
          <p:cNvSpPr txBox="1"/>
          <p:nvPr/>
        </p:nvSpPr>
        <p:spPr>
          <a:xfrm rot="5400000">
            <a:off x="7328400" y="5904594"/>
            <a:ext cx="1109613" cy="861774"/>
          </a:xfrm>
          <a:prstGeom prst="rect">
            <a:avLst/>
          </a:prstGeom>
          <a:noFill/>
        </p:spPr>
        <p:txBody>
          <a:bodyPr wrap="square" rtlCol="0">
            <a:spAutoFit/>
          </a:bodyPr>
          <a:lstStyle/>
          <a:p>
            <a:r>
              <a:rPr lang="en-AU" sz="5000" dirty="0"/>
              <a:t>…</a:t>
            </a:r>
            <a:endParaRPr lang="en-US" sz="5000" dirty="0"/>
          </a:p>
        </p:txBody>
      </p:sp>
      <p:grpSp>
        <p:nvGrpSpPr>
          <p:cNvPr id="7" name="Group 6"/>
          <p:cNvGrpSpPr/>
          <p:nvPr/>
        </p:nvGrpSpPr>
        <p:grpSpPr>
          <a:xfrm>
            <a:off x="5868144" y="6453336"/>
            <a:ext cx="2736304" cy="369332"/>
            <a:chOff x="5868144" y="6453336"/>
            <a:chExt cx="2736304" cy="369332"/>
          </a:xfrm>
        </p:grpSpPr>
        <p:sp>
          <p:nvSpPr>
            <p:cNvPr id="5" name="TextBox 4"/>
            <p:cNvSpPr txBox="1"/>
            <p:nvPr/>
          </p:nvSpPr>
          <p:spPr>
            <a:xfrm>
              <a:off x="5868144" y="6453336"/>
              <a:ext cx="2736304" cy="369332"/>
            </a:xfrm>
            <a:prstGeom prst="rect">
              <a:avLst/>
            </a:prstGeom>
            <a:noFill/>
          </p:spPr>
          <p:txBody>
            <a:bodyPr wrap="square" rtlCol="0">
              <a:spAutoFit/>
            </a:bodyPr>
            <a:lstStyle/>
            <a:p>
              <a:r>
                <a:rPr lang="en-GB" dirty="0"/>
                <a:t>E.g. 3 filters        3 outputs </a:t>
              </a:r>
            </a:p>
          </p:txBody>
        </p:sp>
        <p:sp>
          <p:nvSpPr>
            <p:cNvPr id="6" name="Right Arrow 5"/>
            <p:cNvSpPr/>
            <p:nvPr/>
          </p:nvSpPr>
          <p:spPr>
            <a:xfrm>
              <a:off x="7130994" y="6560240"/>
              <a:ext cx="288032" cy="172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80036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4.44444E-6 4.81481E-6 L 0.03975 0.00162 L 0.07847 -0.00301 L -0.00105 0.05625 L 0.03871 0.05301 L 0.07725 0.05301 L 4.44444E-6 0.10625 L 0.03871 0.10625 L 0.07604 0.10625 L 0.07604 0.10625 " pathEditMode="relative" ptsTypes="AAAAAAAAAA">
                                      <p:cBhvr>
                                        <p:cTn id="20" dur="4000" fill="hold"/>
                                        <p:tgtEl>
                                          <p:spTgt spid="1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5.55556E-7 7.40741E-7 L 0.03976 0.00162 L 0.07847 -0.00301 L -0.00104 0.05625 L 0.03871 0.05301 L 0.07726 0.05301 L 5.55556E-7 0.10625 L 0.03871 0.10625 L 0.07604 0.10625 L 0.07604 0.10648 " pathEditMode="relative" rAng="0" ptsTypes="AAAAAAAAAA">
                                      <p:cBhvr>
                                        <p:cTn id="22" dur="4000" fill="hold"/>
                                        <p:tgtEl>
                                          <p:spTgt spid="65"/>
                                        </p:tgtEl>
                                        <p:attrNameLst>
                                          <p:attrName>ppt_x</p:attrName>
                                          <p:attrName>ppt_y</p:attrName>
                                        </p:attrNameLst>
                                      </p:cBhvr>
                                      <p:rCtr x="3872" y="5162"/>
                                    </p:animMotion>
                                  </p:childTnLst>
                                </p:cTn>
                              </p:par>
                              <p:par>
                                <p:cTn id="23" presetID="0" presetClass="path" presetSubtype="0" accel="50000" decel="50000" fill="hold" nodeType="withEffect">
                                  <p:stCondLst>
                                    <p:cond delay="0"/>
                                  </p:stCondLst>
                                  <p:childTnLst>
                                    <p:animMotion origin="layout" path="M -1.66667E-6 0 L 0.03976 0.00162 L 0.07847 -0.00301 L -0.00104 0.05625 L 0.03872 0.05301 L 0.07726 0.05301 L -1.66667E-6 0.10625 L 0.03872 0.10625 L 0.07604 0.10625 L 0.07604 0.10648 " pathEditMode="relative" rAng="0" ptsTypes="AAAAAAAAAA">
                                      <p:cBhvr>
                                        <p:cTn id="24" dur="4000" fill="hold"/>
                                        <p:tgtEl>
                                          <p:spTgt spid="23"/>
                                        </p:tgtEl>
                                        <p:attrNameLst>
                                          <p:attrName>ppt_x</p:attrName>
                                          <p:attrName>ppt_y</p:attrName>
                                        </p:attrNameLst>
                                      </p:cBhvr>
                                      <p:rCtr x="3872" y="5162"/>
                                    </p:animMotion>
                                  </p:childTnLst>
                                </p:cTn>
                              </p:par>
                            </p:childTnLst>
                          </p:cTn>
                        </p:par>
                        <p:par>
                          <p:cTn id="25" fill="hold">
                            <p:stCondLst>
                              <p:cond delay="4000"/>
                            </p:stCondLst>
                            <p:childTnLst>
                              <p:par>
                                <p:cTn id="26" presetID="2" presetClass="entr" presetSubtype="4"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1" presetClass="entr" presetSubtype="0" fill="hold" grpId="0" nodeType="afterEffect">
                                  <p:stCondLst>
                                    <p:cond delay="100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VGGNET </a:t>
            </a:r>
          </a:p>
          <a:p>
            <a:r>
              <a:rPr lang="en-US" dirty="0"/>
              <a:t>(Example)</a:t>
            </a:r>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altLang="en-US" sz="2400" dirty="0">
              <a:solidFill>
                <a:srgbClr val="000000"/>
              </a:solidFill>
              <a:latin typeface="Roboto"/>
            </a:endParaRPr>
          </a:p>
        </p:txBody>
      </p:sp>
      <p:pic>
        <p:nvPicPr>
          <p:cNvPr id="4" name="Picture 2" descr="Image result for vgg net"/>
          <p:cNvPicPr>
            <a:picLocks noChangeAspect="1" noChangeArrowheads="1"/>
          </p:cNvPicPr>
          <p:nvPr/>
        </p:nvPicPr>
        <p:blipFill rotWithShape="1">
          <a:blip r:embed="rId3">
            <a:extLst>
              <a:ext uri="{28A0092B-C50C-407E-A947-70E740481C1C}">
                <a14:useLocalDpi xmlns:a14="http://schemas.microsoft.com/office/drawing/2010/main" val="0"/>
              </a:ext>
            </a:extLst>
          </a:blip>
          <a:srcRect l="2618" t="2971" r="2281" b="1940"/>
          <a:stretch/>
        </p:blipFill>
        <p:spPr bwMode="auto">
          <a:xfrm>
            <a:off x="179512" y="2132856"/>
            <a:ext cx="8094149"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620825" y="2105697"/>
            <a:ext cx="288032"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6" name="Rounded Rectangle 5"/>
          <p:cNvSpPr/>
          <p:nvPr/>
        </p:nvSpPr>
        <p:spPr>
          <a:xfrm>
            <a:off x="2755996" y="3216540"/>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7" name="Rounded Rectangle 6"/>
          <p:cNvSpPr/>
          <p:nvPr/>
        </p:nvSpPr>
        <p:spPr>
          <a:xfrm>
            <a:off x="3010547" y="3777997"/>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 name="Rounded Rectangle 7"/>
          <p:cNvSpPr/>
          <p:nvPr/>
        </p:nvSpPr>
        <p:spPr>
          <a:xfrm>
            <a:off x="3992116" y="4047793"/>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 name="Rounded Rectangle 8"/>
          <p:cNvSpPr/>
          <p:nvPr/>
        </p:nvSpPr>
        <p:spPr>
          <a:xfrm>
            <a:off x="5159211" y="420086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0" name="Rounded Rectangle 9"/>
          <p:cNvSpPr/>
          <p:nvPr/>
        </p:nvSpPr>
        <p:spPr>
          <a:xfrm>
            <a:off x="5850635" y="398418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1" name="Rounded Rectangle 10"/>
          <p:cNvSpPr/>
          <p:nvPr/>
        </p:nvSpPr>
        <p:spPr>
          <a:xfrm>
            <a:off x="1342787" y="2105697"/>
            <a:ext cx="164592" cy="288032"/>
          </a:xfrm>
          <a:prstGeom prst="roundRect">
            <a:avLst/>
          </a:prstGeom>
          <a:noFill/>
          <a:ln w="38100">
            <a:solidFill>
              <a:srgbClr val="0AEC04"/>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2" name="TextBox 11"/>
          <p:cNvSpPr txBox="1"/>
          <p:nvPr/>
        </p:nvSpPr>
        <p:spPr>
          <a:xfrm>
            <a:off x="5130502" y="2323038"/>
            <a:ext cx="3215167" cy="830997"/>
          </a:xfrm>
          <a:prstGeom prst="rect">
            <a:avLst/>
          </a:prstGeom>
          <a:noFill/>
        </p:spPr>
        <p:txBody>
          <a:bodyPr wrap="square" rtlCol="0">
            <a:spAutoFit/>
          </a:bodyPr>
          <a:lstStyle/>
          <a:p>
            <a:pPr algn="ctr"/>
            <a:r>
              <a:rPr lang="en-AU" dirty="0"/>
              <a:t>Number of </a:t>
            </a:r>
          </a:p>
          <a:p>
            <a:pPr algn="ctr"/>
            <a:r>
              <a:rPr lang="en-AU" dirty="0"/>
              <a:t>filters/channels</a:t>
            </a:r>
            <a:endParaRPr lang="en-US" dirty="0"/>
          </a:p>
        </p:txBody>
      </p:sp>
      <p:cxnSp>
        <p:nvCxnSpPr>
          <p:cNvPr id="13" name="Straight Arrow Connector 12"/>
          <p:cNvCxnSpPr/>
          <p:nvPr/>
        </p:nvCxnSpPr>
        <p:spPr bwMode="auto">
          <a:xfrm flipH="1">
            <a:off x="3116037" y="2738537"/>
            <a:ext cx="2349312" cy="478003"/>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H="1">
            <a:off x="3370587" y="2738537"/>
            <a:ext cx="2094762" cy="1039460"/>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4126879" y="2738537"/>
            <a:ext cx="1338470" cy="1309256"/>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5159211" y="2738537"/>
            <a:ext cx="306138" cy="146232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endCxn id="10" idx="0"/>
          </p:cNvCxnSpPr>
          <p:nvPr/>
        </p:nvCxnSpPr>
        <p:spPr bwMode="auto">
          <a:xfrm>
            <a:off x="5465349" y="2738537"/>
            <a:ext cx="565306" cy="124564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a:endCxn id="5" idx="3"/>
          </p:cNvCxnSpPr>
          <p:nvPr/>
        </p:nvCxnSpPr>
        <p:spPr bwMode="auto">
          <a:xfrm flipH="1" flipV="1">
            <a:off x="2908857" y="2249713"/>
            <a:ext cx="2556492" cy="488824"/>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0472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b="1" dirty="0"/>
              <a:t>Transposed Convolution (</a:t>
            </a:r>
            <a:r>
              <a:rPr lang="en-US" b="1" dirty="0" err="1"/>
              <a:t>Deconv</a:t>
            </a:r>
            <a:r>
              <a:rPr lang="en-US" b="1" dirty="0"/>
              <a:t>)</a:t>
            </a:r>
          </a:p>
          <a:p>
            <a:pPr lvl="1">
              <a:lnSpc>
                <a:spcPct val="90000"/>
              </a:lnSpc>
            </a:pPr>
            <a:r>
              <a:rPr lang="en-US" b="1"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615719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EBD4-B7F7-D949-82E2-90FD1B7CCFEC}"/>
              </a:ext>
            </a:extLst>
          </p:cNvPr>
          <p:cNvSpPr>
            <a:spLocks noGrp="1"/>
          </p:cNvSpPr>
          <p:nvPr>
            <p:ph type="title"/>
          </p:nvPr>
        </p:nvSpPr>
        <p:spPr/>
        <p:txBody>
          <a:bodyPr/>
          <a:lstStyle/>
          <a:p>
            <a:r>
              <a:rPr lang="en-US" dirty="0"/>
              <a:t>Semantic Segmentation</a:t>
            </a:r>
          </a:p>
        </p:txBody>
      </p:sp>
      <p:pic>
        <p:nvPicPr>
          <p:cNvPr id="2050" name="Picture 2" descr="Could you explain me how instance segmentation works?">
            <a:extLst>
              <a:ext uri="{FF2B5EF4-FFF2-40B4-BE49-F238E27FC236}">
                <a16:creationId xmlns:a16="http://schemas.microsoft.com/office/drawing/2014/main" id="{FFD55680-20D9-724A-85E8-F19D555024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656"/>
          <a:stretch/>
        </p:blipFill>
        <p:spPr bwMode="auto">
          <a:xfrm>
            <a:off x="0" y="1772816"/>
            <a:ext cx="9144000" cy="187573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FE9F64C-2E7B-164A-BA58-48F3C04062AF}"/>
              </a:ext>
            </a:extLst>
          </p:cNvPr>
          <p:cNvGrpSpPr/>
          <p:nvPr/>
        </p:nvGrpSpPr>
        <p:grpSpPr>
          <a:xfrm>
            <a:off x="179512" y="3789040"/>
            <a:ext cx="8741249" cy="2451472"/>
            <a:chOff x="179512" y="3789040"/>
            <a:chExt cx="8741249" cy="2451472"/>
          </a:xfrm>
        </p:grpSpPr>
        <p:pic>
          <p:nvPicPr>
            <p:cNvPr id="2052" name="Picture 4" descr="Image Segmentation in 2021: Architectures, Losses, Datasets, and Frameworks  | Neptune Blog">
              <a:extLst>
                <a:ext uri="{FF2B5EF4-FFF2-40B4-BE49-F238E27FC236}">
                  <a16:creationId xmlns:a16="http://schemas.microsoft.com/office/drawing/2014/main" id="{C5616A73-C903-C043-8C5F-30CF55F2D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789040"/>
              <a:ext cx="8741249" cy="24514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47BEA7-F004-7044-8345-86E63DB779D6}"/>
                </a:ext>
              </a:extLst>
            </p:cNvPr>
            <p:cNvSpPr/>
            <p:nvPr/>
          </p:nvSpPr>
          <p:spPr>
            <a:xfrm>
              <a:off x="2915816" y="5733256"/>
              <a:ext cx="3240360" cy="507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910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b="1" dirty="0"/>
              <a:t>Transposed Convolution (</a:t>
            </a:r>
            <a:r>
              <a:rPr lang="en-US" b="1" dirty="0" err="1"/>
              <a:t>Deconv</a:t>
            </a:r>
            <a:r>
              <a:rPr lang="en-US" b="1" dirty="0"/>
              <a:t>)</a:t>
            </a:r>
          </a:p>
          <a:p>
            <a:pPr lvl="1">
              <a:lnSpc>
                <a:spcPct val="90000"/>
              </a:lnSpc>
            </a:pPr>
            <a:r>
              <a:rPr lang="en-US"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3645176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847-6215-4C40-AF04-3B72D97E9654}"/>
              </a:ext>
            </a:extLst>
          </p:cNvPr>
          <p:cNvSpPr>
            <a:spLocks noGrp="1"/>
          </p:cNvSpPr>
          <p:nvPr>
            <p:ph type="title"/>
          </p:nvPr>
        </p:nvSpPr>
        <p:spPr/>
        <p:txBody>
          <a:bodyPr/>
          <a:lstStyle/>
          <a:p>
            <a:r>
              <a:rPr lang="en-US" dirty="0"/>
              <a:t>Transposed Convolution </a:t>
            </a:r>
          </a:p>
        </p:txBody>
      </p:sp>
      <p:sp>
        <p:nvSpPr>
          <p:cNvPr id="8" name="Rectangle 3">
            <a:extLst>
              <a:ext uri="{FF2B5EF4-FFF2-40B4-BE49-F238E27FC236}">
                <a16:creationId xmlns:a16="http://schemas.microsoft.com/office/drawing/2014/main" id="{AC2AA809-4635-8046-8B76-994D8DCE6797}"/>
              </a:ext>
            </a:extLst>
          </p:cNvPr>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3000" dirty="0">
                <a:solidFill>
                  <a:srgbClr val="000000"/>
                </a:solidFill>
                <a:latin typeface="Calibri" panose="020F0502020204030204" pitchFamily="34" charset="0"/>
                <a:cs typeface="Calibri" panose="020F0502020204030204" pitchFamily="34" charset="0"/>
              </a:rPr>
              <a:t>The CNN layers we have seen so far, such as convolutional layers and pooling layers, typically reduce (</a:t>
            </a:r>
            <a:r>
              <a:rPr lang="en-US" altLang="en-US" sz="3000" dirty="0" err="1">
                <a:solidFill>
                  <a:srgbClr val="000000"/>
                </a:solidFill>
                <a:latin typeface="Calibri" panose="020F0502020204030204" pitchFamily="34" charset="0"/>
                <a:cs typeface="Calibri" panose="020F0502020204030204" pitchFamily="34" charset="0"/>
              </a:rPr>
              <a:t>downsample</a:t>
            </a:r>
            <a:r>
              <a:rPr lang="en-US" altLang="en-US" sz="3000" dirty="0">
                <a:solidFill>
                  <a:srgbClr val="000000"/>
                </a:solidFill>
                <a:latin typeface="Calibri" panose="020F0502020204030204" pitchFamily="34" charset="0"/>
                <a:cs typeface="Calibri" panose="020F0502020204030204" pitchFamily="34" charset="0"/>
              </a:rPr>
              <a:t>) the spatial dimensions (height and width) of the input or keep them unchanged. </a:t>
            </a:r>
          </a:p>
          <a:p>
            <a:pPr lvl="0" algn="just">
              <a:lnSpc>
                <a:spcPct val="90000"/>
              </a:lnSpc>
            </a:pPr>
            <a:endParaRPr lang="en-US" altLang="en-US" sz="3000" dirty="0">
              <a:solidFill>
                <a:srgbClr val="000000"/>
              </a:solidFill>
              <a:latin typeface="Calibri" panose="020F0502020204030204" pitchFamily="34" charset="0"/>
              <a:cs typeface="Calibri" panose="020F0502020204030204" pitchFamily="34" charset="0"/>
            </a:endParaRPr>
          </a:p>
          <a:p>
            <a:pPr lvl="0" algn="just">
              <a:lnSpc>
                <a:spcPct val="90000"/>
              </a:lnSpc>
            </a:pPr>
            <a:r>
              <a:rPr lang="en-US" altLang="en-US" sz="3000" dirty="0">
                <a:solidFill>
                  <a:srgbClr val="000000"/>
                </a:solidFill>
                <a:latin typeface="Calibri" panose="020F0502020204030204" pitchFamily="34" charset="0"/>
                <a:cs typeface="Calibri" panose="020F0502020204030204" pitchFamily="34" charset="0"/>
              </a:rPr>
              <a:t>In semantic segmentation that classifies at pixel-level, it will be convenient if the spatial dimensions of the input and output are the same.</a:t>
            </a:r>
          </a:p>
          <a:p>
            <a:pPr lvl="0" algn="just">
              <a:lnSpc>
                <a:spcPct val="90000"/>
              </a:lnSpc>
            </a:pPr>
            <a:endParaRPr lang="en-US" alt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965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847-6215-4C40-AF04-3B72D97E9654}"/>
              </a:ext>
            </a:extLst>
          </p:cNvPr>
          <p:cNvSpPr>
            <a:spLocks noGrp="1"/>
          </p:cNvSpPr>
          <p:nvPr>
            <p:ph type="title"/>
          </p:nvPr>
        </p:nvSpPr>
        <p:spPr/>
        <p:txBody>
          <a:bodyPr/>
          <a:lstStyle/>
          <a:p>
            <a:r>
              <a:rPr lang="en-US" dirty="0"/>
              <a:t>Transposed Convolution</a:t>
            </a:r>
            <a:br>
              <a:rPr lang="en-US" dirty="0"/>
            </a:br>
            <a:r>
              <a:rPr lang="en-US" dirty="0"/>
              <a:t>(Example) </a:t>
            </a:r>
          </a:p>
        </p:txBody>
      </p:sp>
      <p:sp>
        <p:nvSpPr>
          <p:cNvPr id="8" name="Rectangle 3">
            <a:extLst>
              <a:ext uri="{FF2B5EF4-FFF2-40B4-BE49-F238E27FC236}">
                <a16:creationId xmlns:a16="http://schemas.microsoft.com/office/drawing/2014/main" id="{AC2AA809-4635-8046-8B76-994D8DCE6797}"/>
              </a:ext>
            </a:extLst>
          </p:cNvPr>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3000" dirty="0">
                <a:solidFill>
                  <a:srgbClr val="000000"/>
                </a:solidFill>
                <a:latin typeface="Calibri" panose="020F0502020204030204" pitchFamily="34" charset="0"/>
                <a:cs typeface="Calibri" panose="020F0502020204030204" pitchFamily="34" charset="0"/>
              </a:rPr>
              <a:t>Transposed convolution with a 2×2 kernel is computed for a 2×2 input. </a:t>
            </a:r>
          </a:p>
          <a:p>
            <a:pPr lvl="0" algn="just">
              <a:lnSpc>
                <a:spcPct val="90000"/>
              </a:lnSpc>
            </a:pPr>
            <a:endParaRPr lang="en-US" altLang="en-US" sz="3000" dirty="0">
              <a:solidFill>
                <a:srgbClr val="000000"/>
              </a:solidFill>
              <a:latin typeface="Calibri" panose="020F0502020204030204" pitchFamily="34" charset="0"/>
              <a:cs typeface="Calibri" panose="020F0502020204030204" pitchFamily="34" charset="0"/>
            </a:endParaRPr>
          </a:p>
          <a:p>
            <a:pPr lvl="0" algn="just">
              <a:lnSpc>
                <a:spcPct val="90000"/>
              </a:lnSpc>
            </a:pPr>
            <a:endParaRPr lang="en-US" altLang="en-US" sz="3000" dirty="0">
              <a:latin typeface="Calibri" panose="020F0502020204030204" pitchFamily="34" charset="0"/>
              <a:cs typeface="Calibri" panose="020F0502020204030204" pitchFamily="34"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AB87C873-ABE6-8040-A440-A11A45B1F981}"/>
              </a:ext>
            </a:extLst>
          </p:cNvPr>
          <p:cNvPicPr>
            <a:picLocks noChangeAspect="1"/>
          </p:cNvPicPr>
          <p:nvPr/>
        </p:nvPicPr>
        <p:blipFill rotWithShape="1">
          <a:blip r:embed="rId3">
            <a:extLst>
              <a:ext uri="{28A0092B-C50C-407E-A947-70E740481C1C}">
                <a14:useLocalDpi xmlns:a14="http://schemas.microsoft.com/office/drawing/2010/main" val="0"/>
              </a:ext>
            </a:extLst>
          </a:blip>
          <a:srcRect l="32675" t="34880" r="31888" b="39921"/>
          <a:stretch/>
        </p:blipFill>
        <p:spPr>
          <a:xfrm>
            <a:off x="611560" y="2852936"/>
            <a:ext cx="8100900" cy="3600400"/>
          </a:xfrm>
          <a:prstGeom prst="rect">
            <a:avLst/>
          </a:prstGeom>
        </p:spPr>
      </p:pic>
    </p:spTree>
    <p:extLst>
      <p:ext uri="{BB962C8B-B14F-4D97-AF65-F5344CB8AC3E}">
        <p14:creationId xmlns:p14="http://schemas.microsoft.com/office/powerpoint/2010/main" val="33876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800" y="1905002"/>
            <a:ext cx="7124700" cy="4836366"/>
          </a:xfrm>
        </p:spPr>
        <p:txBody>
          <a:bodyPr>
            <a:normAutofit/>
          </a:bodyPr>
          <a:lstStyle/>
          <a:p>
            <a:pPr>
              <a:lnSpc>
                <a:spcPct val="90000"/>
              </a:lnSpc>
            </a:pPr>
            <a:r>
              <a:rPr lang="en-US" dirty="0"/>
              <a:t>Convolutional Neural Networks (CNN)</a:t>
            </a:r>
          </a:p>
          <a:p>
            <a:pPr lvl="1">
              <a:lnSpc>
                <a:spcPct val="90000"/>
              </a:lnSpc>
            </a:pPr>
            <a:r>
              <a:rPr lang="en-US" dirty="0"/>
              <a:t>Convolution Layer</a:t>
            </a:r>
          </a:p>
          <a:p>
            <a:pPr lvl="1">
              <a:lnSpc>
                <a:spcPct val="90000"/>
              </a:lnSpc>
            </a:pPr>
            <a:r>
              <a:rPr lang="en-US" dirty="0"/>
              <a:t>Activation Function</a:t>
            </a:r>
          </a:p>
          <a:p>
            <a:pPr lvl="1">
              <a:lnSpc>
                <a:spcPct val="90000"/>
              </a:lnSpc>
            </a:pPr>
            <a:r>
              <a:rPr lang="en-US" dirty="0"/>
              <a:t>Pooling Layer</a:t>
            </a:r>
          </a:p>
          <a:p>
            <a:pPr lvl="1">
              <a:lnSpc>
                <a:spcPct val="90000"/>
              </a:lnSpc>
            </a:pPr>
            <a:r>
              <a:rPr lang="en-US" dirty="0"/>
              <a:t>Transposed Convolution (</a:t>
            </a:r>
            <a:r>
              <a:rPr lang="en-US" dirty="0" err="1"/>
              <a:t>Deconv</a:t>
            </a:r>
            <a:r>
              <a:rPr lang="en-US" dirty="0"/>
              <a:t>)</a:t>
            </a:r>
          </a:p>
          <a:p>
            <a:pPr lvl="1">
              <a:lnSpc>
                <a:spcPct val="90000"/>
              </a:lnSpc>
            </a:pPr>
            <a:r>
              <a:rPr lang="en-US" b="1" dirty="0"/>
              <a:t>Un-pooling layer</a:t>
            </a:r>
          </a:p>
          <a:p>
            <a:pPr marL="457200" lvl="1" indent="0" eaLnBrk="1" hangingPunct="1">
              <a:lnSpc>
                <a:spcPct val="90000"/>
              </a:lnSpc>
              <a:buNone/>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146481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dirty="0">
                <a:solidFill>
                  <a:srgbClr val="000000"/>
                </a:solidFill>
                <a:latin typeface="Roboto"/>
              </a:rPr>
              <a:t>Max-</a:t>
            </a:r>
            <a:r>
              <a:rPr lang="en-US" altLang="en-US" sz="2400" dirty="0" err="1">
                <a:solidFill>
                  <a:srgbClr val="000000"/>
                </a:solidFill>
                <a:latin typeface="Roboto"/>
              </a:rPr>
              <a:t>unpooling</a:t>
            </a:r>
            <a:r>
              <a:rPr lang="en-US" altLang="en-US" sz="2400" dirty="0">
                <a:solidFill>
                  <a:srgbClr val="000000"/>
                </a:solidFill>
                <a:latin typeface="Roboto"/>
              </a:rPr>
              <a:t> is an </a:t>
            </a:r>
            <a:r>
              <a:rPr lang="en-US" altLang="en-US" sz="2400" dirty="0" err="1">
                <a:solidFill>
                  <a:srgbClr val="000000"/>
                </a:solidFill>
                <a:latin typeface="Roboto"/>
              </a:rPr>
              <a:t>upsampling</a:t>
            </a:r>
            <a:r>
              <a:rPr lang="en-US" altLang="en-US" sz="2400" dirty="0">
                <a:solidFill>
                  <a:srgbClr val="000000"/>
                </a:solidFill>
                <a:latin typeface="Roboto"/>
              </a:rPr>
              <a:t> procedure</a:t>
            </a:r>
          </a:p>
          <a:p>
            <a:pPr lvl="0" algn="just">
              <a:lnSpc>
                <a:spcPct val="90000"/>
              </a:lnSpc>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Max pooling is a non-</a:t>
            </a:r>
            <a:r>
              <a:rPr lang="en-US" altLang="en-US" sz="2400" dirty="0" err="1">
                <a:solidFill>
                  <a:srgbClr val="000000"/>
                </a:solidFill>
                <a:latin typeface="Roboto"/>
              </a:rPr>
              <a:t>invertable</a:t>
            </a:r>
            <a:r>
              <a:rPr lang="en-US" altLang="en-US" sz="2400" dirty="0">
                <a:solidFill>
                  <a:srgbClr val="000000"/>
                </a:solidFill>
                <a:latin typeface="Roboto"/>
              </a:rPr>
              <a:t> operation, instead we obtain an approximation</a:t>
            </a:r>
          </a:p>
          <a:p>
            <a:pPr lvl="0" algn="just">
              <a:lnSpc>
                <a:spcPct val="90000"/>
              </a:lnSpc>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Approaches include:</a:t>
            </a:r>
          </a:p>
          <a:p>
            <a:pPr lvl="1" algn="just">
              <a:lnSpc>
                <a:spcPct val="90000"/>
              </a:lnSpc>
            </a:pPr>
            <a:r>
              <a:rPr lang="en-US" altLang="en-US" sz="2000" dirty="0">
                <a:solidFill>
                  <a:srgbClr val="000000"/>
                </a:solidFill>
                <a:latin typeface="Roboto"/>
              </a:rPr>
              <a:t>Nearest-Neighbor</a:t>
            </a:r>
          </a:p>
          <a:p>
            <a:pPr lvl="1" algn="just">
              <a:lnSpc>
                <a:spcPct val="90000"/>
              </a:lnSpc>
            </a:pPr>
            <a:r>
              <a:rPr lang="en-US" altLang="en-US" sz="2000" dirty="0">
                <a:solidFill>
                  <a:srgbClr val="000000"/>
                </a:solidFill>
                <a:latin typeface="Roboto"/>
              </a:rPr>
              <a:t>Bed of Nails</a:t>
            </a:r>
          </a:p>
          <a:p>
            <a:pPr lvl="1" algn="just">
              <a:lnSpc>
                <a:spcPct val="90000"/>
              </a:lnSpc>
            </a:pPr>
            <a:r>
              <a:rPr lang="en-US" altLang="en-US" sz="2000" dirty="0">
                <a:solidFill>
                  <a:srgbClr val="000000"/>
                </a:solidFill>
                <a:latin typeface="Roboto"/>
              </a:rPr>
              <a:t>Max </a:t>
            </a:r>
            <a:r>
              <a:rPr lang="en-US" altLang="en-US" sz="2000" dirty="0" err="1">
                <a:solidFill>
                  <a:srgbClr val="000000"/>
                </a:solidFill>
                <a:latin typeface="Roboto"/>
              </a:rPr>
              <a:t>Unpooling</a:t>
            </a:r>
            <a:endParaRPr lang="en-US" altLang="en-US" sz="2000" dirty="0">
              <a:solidFill>
                <a:srgbClr val="000000"/>
              </a:solidFill>
              <a:latin typeface="Roboto"/>
            </a:endParaRPr>
          </a:p>
          <a:p>
            <a:pPr lvl="1" algn="just">
              <a:lnSpc>
                <a:spcPct val="90000"/>
              </a:lnSpc>
            </a:pPr>
            <a:endParaRPr lang="en-US" altLang="en-US" sz="2000" dirty="0">
              <a:solidFill>
                <a:srgbClr val="000000"/>
              </a:solidFill>
              <a:latin typeface="Roboto"/>
            </a:endParaRPr>
          </a:p>
          <a:p>
            <a:pPr lvl="0" algn="just">
              <a:lnSpc>
                <a:spcPct val="90000"/>
              </a:lnSpc>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391435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Typical CNN Layers </a:t>
            </a:r>
            <a:endParaRPr lang="en-US" dirty="0"/>
          </a:p>
        </p:txBody>
      </p:sp>
      <p:sp>
        <p:nvSpPr>
          <p:cNvPr id="4" name="Right Arrow 3"/>
          <p:cNvSpPr/>
          <p:nvPr/>
        </p:nvSpPr>
        <p:spPr>
          <a:xfrm>
            <a:off x="479177" y="2519139"/>
            <a:ext cx="8269287" cy="3005138"/>
          </a:xfrm>
          <a:prstGeom prst="rightArrow">
            <a:avLst/>
          </a:prstGeom>
          <a:solidFill>
            <a:schemeClr val="accent1">
              <a:lumMod val="20000"/>
              <a:lumOff val="80000"/>
            </a:schemeClr>
          </a:solidFill>
        </p:spPr>
        <p:txBody>
          <a:bodyPr lIns="0" tIns="0" rIns="0" bIns="0" anchor="ctr"/>
          <a:lstStyle/>
          <a:p>
            <a:pPr algn="ctr" eaLnBrk="1" fontAlgn="auto" hangingPunct="1">
              <a:spcBef>
                <a:spcPts val="0"/>
              </a:spcBef>
              <a:spcAft>
                <a:spcPts val="0"/>
              </a:spcAft>
              <a:defRPr/>
            </a:pPr>
            <a:endParaRPr lang="en-US" sz="1400">
              <a:solidFill>
                <a:prstClr val="black"/>
              </a:solidFill>
              <a:latin typeface="Calibri"/>
            </a:endParaRPr>
          </a:p>
        </p:txBody>
      </p:sp>
      <p:sp>
        <p:nvSpPr>
          <p:cNvPr id="5" name="Rounded Rectangle 4"/>
          <p:cNvSpPr/>
          <p:nvPr/>
        </p:nvSpPr>
        <p:spPr>
          <a:xfrm>
            <a:off x="863352" y="3546252"/>
            <a:ext cx="1619250" cy="936625"/>
          </a:xfrm>
          <a:prstGeom prst="roundRect">
            <a:avLst/>
          </a:prstGeom>
          <a:solidFill>
            <a:schemeClr val="accent2">
              <a:lumMod val="40000"/>
              <a:lumOff val="60000"/>
              <a:tint val="66000"/>
              <a:satMod val="160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Convolutional</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6" name="Rounded Rectangle 5"/>
          <p:cNvSpPr/>
          <p:nvPr/>
        </p:nvSpPr>
        <p:spPr>
          <a:xfrm>
            <a:off x="2538164" y="3541489"/>
            <a:ext cx="1584325" cy="936625"/>
          </a:xfrm>
          <a:prstGeom prst="roundRect">
            <a:avLst/>
          </a:prstGeom>
          <a:solidFill>
            <a:schemeClr val="accent5">
              <a:lumMod val="7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Non-linearity</a:t>
            </a:r>
          </a:p>
          <a:p>
            <a:pPr algn="ctr" eaLnBrk="1" fontAlgn="auto" hangingPunct="1">
              <a:spcBef>
                <a:spcPts val="0"/>
              </a:spcBef>
              <a:spcAft>
                <a:spcPts val="0"/>
              </a:spcAft>
              <a:defRPr/>
            </a:pPr>
            <a:r>
              <a:rPr lang="en-AU" sz="2000" dirty="0">
                <a:solidFill>
                  <a:prstClr val="black"/>
                </a:solidFill>
                <a:latin typeface="Calibri"/>
              </a:rPr>
              <a:t> layer</a:t>
            </a:r>
          </a:p>
        </p:txBody>
      </p:sp>
      <p:sp>
        <p:nvSpPr>
          <p:cNvPr id="7" name="Rounded Rectangle 8"/>
          <p:cNvSpPr>
            <a:spLocks noChangeArrowheads="1"/>
          </p:cNvSpPr>
          <p:nvPr/>
        </p:nvSpPr>
        <p:spPr bwMode="auto">
          <a:xfrm>
            <a:off x="4176464" y="3541489"/>
            <a:ext cx="1152525" cy="9366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eaLnBrk="1" hangingPunct="1"/>
            <a:r>
              <a:rPr lang="en-AU" altLang="en-US" sz="2000" dirty="0">
                <a:solidFill>
                  <a:srgbClr val="000000"/>
                </a:solidFill>
                <a:latin typeface="Calibri" panose="020F0502020204030204" pitchFamily="34" charset="0"/>
              </a:rPr>
              <a:t>Pooling</a:t>
            </a:r>
          </a:p>
          <a:p>
            <a:pPr algn="ctr" eaLnBrk="1" hangingPunct="1"/>
            <a:r>
              <a:rPr lang="en-AU" altLang="en-US" sz="2000" dirty="0">
                <a:solidFill>
                  <a:srgbClr val="000000"/>
                </a:solidFill>
                <a:latin typeface="Calibri" panose="020F0502020204030204" pitchFamily="34" charset="0"/>
              </a:rPr>
              <a:t> layer</a:t>
            </a:r>
          </a:p>
        </p:txBody>
      </p:sp>
      <p:sp>
        <p:nvSpPr>
          <p:cNvPr id="9" name="Rounded Rectangle 8"/>
          <p:cNvSpPr/>
          <p:nvPr/>
        </p:nvSpPr>
        <p:spPr>
          <a:xfrm>
            <a:off x="7951395" y="2851189"/>
            <a:ext cx="355652" cy="2313020"/>
          </a:xfrm>
          <a:prstGeom prst="roundRect">
            <a:avLst/>
          </a:prstGeom>
          <a:solidFill>
            <a:schemeClr val="accent2">
              <a:lumMod val="60000"/>
              <a:lumOff val="40000"/>
            </a:schemeClr>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Loss function</a:t>
            </a:r>
          </a:p>
        </p:txBody>
      </p:sp>
      <p:sp>
        <p:nvSpPr>
          <p:cNvPr id="13" name="TextBox 2"/>
          <p:cNvSpPr txBox="1">
            <a:spLocks noChangeArrowheads="1"/>
          </p:cNvSpPr>
          <p:nvPr/>
        </p:nvSpPr>
        <p:spPr bwMode="auto">
          <a:xfrm>
            <a:off x="6013102" y="3747864"/>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Book Antiqua" panose="02040602050305030304" pitchFamily="18" charset="0"/>
              </a:defRPr>
            </a:lvl1pPr>
            <a:lvl2pPr marL="742950" indent="-285750">
              <a:defRPr sz="2400" b="1">
                <a:solidFill>
                  <a:schemeClr val="tx1"/>
                </a:solidFill>
                <a:latin typeface="Book Antiqua" panose="02040602050305030304" pitchFamily="18" charset="0"/>
              </a:defRPr>
            </a:lvl2pPr>
            <a:lvl3pPr marL="1143000" indent="-228600">
              <a:defRPr sz="2400" b="1">
                <a:solidFill>
                  <a:schemeClr val="tx1"/>
                </a:solidFill>
                <a:latin typeface="Book Antiqua" panose="02040602050305030304" pitchFamily="18" charset="0"/>
              </a:defRPr>
            </a:lvl3pPr>
            <a:lvl4pPr marL="1600200" indent="-228600">
              <a:defRPr sz="2400" b="1">
                <a:solidFill>
                  <a:schemeClr val="tx1"/>
                </a:solidFill>
                <a:latin typeface="Book Antiqua" panose="02040602050305030304" pitchFamily="18" charset="0"/>
              </a:defRPr>
            </a:lvl4pPr>
            <a:lvl5pPr marL="2057400" indent="-228600">
              <a:defRPr sz="2400" b="1">
                <a:solidFill>
                  <a:schemeClr val="tx1"/>
                </a:solidFill>
                <a:latin typeface="Book Antiqua" panose="02040602050305030304" pitchFamily="18" charset="0"/>
              </a:defRPr>
            </a:lvl5pPr>
            <a:lvl6pPr marL="2514600" indent="-228600" eaLnBrk="0" fontAlgn="base" hangingPunct="0">
              <a:spcBef>
                <a:spcPct val="0"/>
              </a:spcBef>
              <a:spcAft>
                <a:spcPct val="0"/>
              </a:spcAft>
              <a:defRPr sz="2400" b="1">
                <a:solidFill>
                  <a:schemeClr val="tx1"/>
                </a:solidFill>
                <a:latin typeface="Book Antiqua" panose="02040602050305030304" pitchFamily="18" charset="0"/>
              </a:defRPr>
            </a:lvl6pPr>
            <a:lvl7pPr marL="2971800" indent="-228600" eaLnBrk="0" fontAlgn="base" hangingPunct="0">
              <a:spcBef>
                <a:spcPct val="0"/>
              </a:spcBef>
              <a:spcAft>
                <a:spcPct val="0"/>
              </a:spcAft>
              <a:defRPr sz="2400" b="1">
                <a:solidFill>
                  <a:schemeClr val="tx1"/>
                </a:solidFill>
                <a:latin typeface="Book Antiqua" panose="02040602050305030304" pitchFamily="18" charset="0"/>
              </a:defRPr>
            </a:lvl7pPr>
            <a:lvl8pPr marL="3429000" indent="-228600" eaLnBrk="0" fontAlgn="base" hangingPunct="0">
              <a:spcBef>
                <a:spcPct val="0"/>
              </a:spcBef>
              <a:spcAft>
                <a:spcPct val="0"/>
              </a:spcAft>
              <a:defRPr sz="2400" b="1">
                <a:solidFill>
                  <a:schemeClr val="tx1"/>
                </a:solidFill>
                <a:latin typeface="Book Antiqua" panose="02040602050305030304" pitchFamily="18" charset="0"/>
              </a:defRPr>
            </a:lvl8pPr>
            <a:lvl9pPr marL="3886200" indent="-228600" eaLnBrk="0" fontAlgn="base" hangingPunct="0">
              <a:spcBef>
                <a:spcPct val="0"/>
              </a:spcBef>
              <a:spcAft>
                <a:spcPct val="0"/>
              </a:spcAft>
              <a:defRPr sz="2400" b="1">
                <a:solidFill>
                  <a:schemeClr val="tx1"/>
                </a:solidFill>
                <a:latin typeface="Book Antiqua" panose="02040602050305030304" pitchFamily="18" charset="0"/>
              </a:defRPr>
            </a:lvl9pPr>
          </a:lstStyle>
          <a:p>
            <a:pPr algn="ctr"/>
            <a:r>
              <a:rPr lang="en-AU" altLang="en-US" dirty="0"/>
              <a:t>…</a:t>
            </a:r>
            <a:endParaRPr lang="en-US" altLang="en-US" dirty="0"/>
          </a:p>
        </p:txBody>
      </p:sp>
      <p:sp>
        <p:nvSpPr>
          <p:cNvPr id="14" name="Rounded Rectangle 13"/>
          <p:cNvSpPr/>
          <p:nvPr/>
        </p:nvSpPr>
        <p:spPr>
          <a:xfrm>
            <a:off x="7514959" y="2220590"/>
            <a:ext cx="355652" cy="3303659"/>
          </a:xfrm>
          <a:prstGeom prst="roundRect">
            <a:avLst/>
          </a:prstGeom>
          <a:solidFill>
            <a:srgbClr val="0AEC04"/>
          </a:solidFill>
        </p:spPr>
        <p:txBody>
          <a:bodyPr vert="vert270" lIns="0" tIns="0" rIns="0" bIns="0" anchor="ctr"/>
          <a:lstStyle/>
          <a:p>
            <a:pPr algn="ctr" eaLnBrk="1" fontAlgn="auto" hangingPunct="1">
              <a:spcBef>
                <a:spcPts val="0"/>
              </a:spcBef>
              <a:spcAft>
                <a:spcPts val="0"/>
              </a:spcAft>
              <a:defRPr/>
            </a:pPr>
            <a:r>
              <a:rPr lang="en-AU" sz="2000" dirty="0">
                <a:solidFill>
                  <a:prstClr val="black"/>
                </a:solidFill>
                <a:latin typeface="Calibri"/>
              </a:rPr>
              <a:t>MLP</a:t>
            </a:r>
          </a:p>
        </p:txBody>
      </p:sp>
      <p:sp>
        <p:nvSpPr>
          <p:cNvPr id="15" name="Oval 14"/>
          <p:cNvSpPr/>
          <p:nvPr/>
        </p:nvSpPr>
        <p:spPr>
          <a:xfrm rot="16200000">
            <a:off x="-76448" y="3860576"/>
            <a:ext cx="1481138" cy="322263"/>
          </a:xfrm>
          <a:prstGeom prst="ellipse">
            <a:avLst/>
          </a:prstGeom>
          <a:solidFill>
            <a:schemeClr val="bg1">
              <a:lumMod val="85000"/>
            </a:schemeClr>
          </a:solidFill>
        </p:spPr>
        <p:txBody>
          <a:bodyPr lIns="0" tIns="0" rIns="0" bIns="0" anchor="ctr"/>
          <a:lstStyle/>
          <a:p>
            <a:pPr algn="ctr" eaLnBrk="1" fontAlgn="auto" hangingPunct="1">
              <a:spcBef>
                <a:spcPts val="0"/>
              </a:spcBef>
              <a:spcAft>
                <a:spcPts val="0"/>
              </a:spcAft>
              <a:defRPr/>
            </a:pPr>
            <a:r>
              <a:rPr lang="en-AU" sz="2000" dirty="0">
                <a:solidFill>
                  <a:prstClr val="black"/>
                </a:solidFill>
                <a:latin typeface="Calibri"/>
              </a:rPr>
              <a:t>Input</a:t>
            </a:r>
            <a:endParaRPr lang="en-US" sz="2000" dirty="0">
              <a:solidFill>
                <a:prstClr val="black"/>
              </a:solidFill>
              <a:latin typeface="Calibri"/>
            </a:endParaRPr>
          </a:p>
        </p:txBody>
      </p:sp>
    </p:spTree>
    <p:extLst>
      <p:ext uri="{BB962C8B-B14F-4D97-AF65-F5344CB8AC3E}">
        <p14:creationId xmlns:p14="http://schemas.microsoft.com/office/powerpoint/2010/main" val="28508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p>
          <a:p>
            <a:r>
              <a:rPr lang="en-US" dirty="0"/>
              <a:t>(</a:t>
            </a:r>
            <a:r>
              <a:rPr lang="en-US" altLang="en-US" dirty="0">
                <a:solidFill>
                  <a:srgbClr val="000000"/>
                </a:solidFill>
                <a:latin typeface="Roboto"/>
              </a:rPr>
              <a:t>Nearest-Neighbor</a:t>
            </a:r>
            <a:r>
              <a:rPr lang="en-US" dirty="0"/>
              <a:t>)</a:t>
            </a:r>
          </a:p>
        </p:txBody>
      </p:sp>
      <p:pic>
        <p:nvPicPr>
          <p:cNvPr id="5" name="Picture 4" descr="Graphical user interface, application&#10;&#10;Description automatically generated">
            <a:extLst>
              <a:ext uri="{FF2B5EF4-FFF2-40B4-BE49-F238E27FC236}">
                <a16:creationId xmlns:a16="http://schemas.microsoft.com/office/drawing/2014/main" id="{783E6438-6A32-1B4C-A177-5C7AC595DD06}"/>
              </a:ext>
            </a:extLst>
          </p:cNvPr>
          <p:cNvPicPr>
            <a:picLocks noChangeAspect="1"/>
          </p:cNvPicPr>
          <p:nvPr/>
        </p:nvPicPr>
        <p:blipFill rotWithShape="1">
          <a:blip r:embed="rId3">
            <a:extLst>
              <a:ext uri="{28A0092B-C50C-407E-A947-70E740481C1C}">
                <a14:useLocalDpi xmlns:a14="http://schemas.microsoft.com/office/drawing/2010/main" val="0"/>
              </a:ext>
            </a:extLst>
          </a:blip>
          <a:srcRect l="28738" t="38660" r="29525" b="22280"/>
          <a:stretch/>
        </p:blipFill>
        <p:spPr>
          <a:xfrm>
            <a:off x="2195736" y="3459088"/>
            <a:ext cx="5170639" cy="3024336"/>
          </a:xfrm>
          <a:prstGeom prst="rect">
            <a:avLst/>
          </a:prstGeom>
        </p:spPr>
      </p:pic>
      <p:sp>
        <p:nvSpPr>
          <p:cNvPr id="8" name="Rectangle 3">
            <a:extLst>
              <a:ext uri="{FF2B5EF4-FFF2-40B4-BE49-F238E27FC236}">
                <a16:creationId xmlns:a16="http://schemas.microsoft.com/office/drawing/2014/main" id="{CDCCE52B-15C4-6A42-8960-776A487B4C19}"/>
              </a:ext>
            </a:extLst>
          </p:cNvPr>
          <p:cNvSpPr txBox="1">
            <a:spLocks noChangeArrowheads="1"/>
          </p:cNvSpPr>
          <p:nvPr/>
        </p:nvSpPr>
        <p:spPr>
          <a:xfrm>
            <a:off x="611560" y="1772816"/>
            <a:ext cx="7772400" cy="16862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dirty="0">
                <a:solidFill>
                  <a:srgbClr val="000000"/>
                </a:solidFill>
                <a:latin typeface="Roboto"/>
              </a:rPr>
              <a:t>Although its simplicity, the problem of this approach is that the </a:t>
            </a:r>
            <a:r>
              <a:rPr lang="en-US" altLang="en-US" sz="2400" b="1" dirty="0">
                <a:solidFill>
                  <a:srgbClr val="0070C0"/>
                </a:solidFill>
                <a:latin typeface="Roboto"/>
              </a:rPr>
              <a:t>output structure becomes blocky </a:t>
            </a:r>
            <a:r>
              <a:rPr lang="en-US" altLang="en-US" sz="2400" dirty="0">
                <a:solidFill>
                  <a:srgbClr val="000000"/>
                </a:solidFill>
                <a:latin typeface="Roboto"/>
              </a:rPr>
              <a:t>as all pixels in each subregion have the same value.</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157043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p>
          <a:p>
            <a:r>
              <a:rPr lang="en-US" dirty="0"/>
              <a:t>(</a:t>
            </a:r>
            <a:r>
              <a:rPr lang="en-US" altLang="en-US" dirty="0">
                <a:solidFill>
                  <a:srgbClr val="000000"/>
                </a:solidFill>
                <a:latin typeface="Roboto"/>
              </a:rPr>
              <a:t>Bed of Nails</a:t>
            </a:r>
            <a:r>
              <a:rPr lang="en-US" dirty="0"/>
              <a:t>)</a:t>
            </a:r>
          </a:p>
        </p:txBody>
      </p:sp>
      <p:pic>
        <p:nvPicPr>
          <p:cNvPr id="4" name="Picture 3" descr="Graphical user interface, application&#10;&#10;Description automatically generated">
            <a:extLst>
              <a:ext uri="{FF2B5EF4-FFF2-40B4-BE49-F238E27FC236}">
                <a16:creationId xmlns:a16="http://schemas.microsoft.com/office/drawing/2014/main" id="{57BE1B25-2FCE-4C4A-A697-FEC8E5DE466C}"/>
              </a:ext>
            </a:extLst>
          </p:cNvPr>
          <p:cNvPicPr>
            <a:picLocks noChangeAspect="1"/>
          </p:cNvPicPr>
          <p:nvPr/>
        </p:nvPicPr>
        <p:blipFill rotWithShape="1">
          <a:blip r:embed="rId3">
            <a:extLst>
              <a:ext uri="{28A0092B-C50C-407E-A947-70E740481C1C}">
                <a14:useLocalDpi xmlns:a14="http://schemas.microsoft.com/office/drawing/2010/main" val="0"/>
              </a:ext>
            </a:extLst>
          </a:blip>
          <a:srcRect l="30312" t="43700" r="28738" b="17241"/>
          <a:stretch/>
        </p:blipFill>
        <p:spPr>
          <a:xfrm>
            <a:off x="2051720" y="3618582"/>
            <a:ext cx="5040560" cy="3004949"/>
          </a:xfrm>
          <a:prstGeom prst="rect">
            <a:avLst/>
          </a:prstGeom>
        </p:spPr>
      </p:pic>
      <p:sp>
        <p:nvSpPr>
          <p:cNvPr id="6" name="Rectangle 3">
            <a:extLst>
              <a:ext uri="{FF2B5EF4-FFF2-40B4-BE49-F238E27FC236}">
                <a16:creationId xmlns:a16="http://schemas.microsoft.com/office/drawing/2014/main" id="{910B9B36-C633-9B49-9B23-7E0721D4D16C}"/>
              </a:ext>
            </a:extLst>
          </p:cNvPr>
          <p:cNvSpPr txBox="1">
            <a:spLocks noChangeArrowheads="1"/>
          </p:cNvSpPr>
          <p:nvPr/>
        </p:nvSpPr>
        <p:spPr>
          <a:xfrm>
            <a:off x="611560" y="1772816"/>
            <a:ext cx="7772400" cy="16862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dirty="0">
                <a:solidFill>
                  <a:srgbClr val="000000"/>
                </a:solidFill>
                <a:latin typeface="Roboto"/>
              </a:rPr>
              <a:t>By doing so, it achieves the fine-grained output structure. However, </a:t>
            </a:r>
            <a:r>
              <a:rPr lang="en-US" altLang="en-US" sz="2400" b="1" dirty="0">
                <a:solidFill>
                  <a:srgbClr val="0070C0"/>
                </a:solidFill>
                <a:latin typeface="Roboto"/>
              </a:rPr>
              <a:t>the </a:t>
            </a:r>
            <a:r>
              <a:rPr lang="en-US" altLang="en-US" sz="2400" b="1" dirty="0" err="1">
                <a:solidFill>
                  <a:srgbClr val="0070C0"/>
                </a:solidFill>
                <a:latin typeface="Roboto"/>
              </a:rPr>
              <a:t>upsampled</a:t>
            </a:r>
            <a:r>
              <a:rPr lang="en-US" altLang="en-US" sz="2400" b="1" dirty="0">
                <a:solidFill>
                  <a:srgbClr val="0070C0"/>
                </a:solidFill>
                <a:latin typeface="Roboto"/>
              </a:rPr>
              <a:t> elements always have a fixed location</a:t>
            </a:r>
            <a:r>
              <a:rPr lang="en-US" altLang="en-US" sz="2400" dirty="0">
                <a:solidFill>
                  <a:srgbClr val="000000"/>
                </a:solidFill>
                <a:latin typeface="Roboto"/>
              </a:rPr>
              <a:t>, which is the upper-left corner</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187875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Un-Pooling Layer</a:t>
            </a:r>
          </a:p>
          <a:p>
            <a:r>
              <a:rPr lang="en-US" dirty="0"/>
              <a:t>(</a:t>
            </a:r>
            <a:r>
              <a:rPr lang="en-US" altLang="en-US" dirty="0">
                <a:solidFill>
                  <a:srgbClr val="000000"/>
                </a:solidFill>
                <a:latin typeface="Roboto"/>
              </a:rPr>
              <a:t>Max </a:t>
            </a:r>
            <a:r>
              <a:rPr lang="en-US" altLang="en-US" dirty="0" err="1">
                <a:solidFill>
                  <a:srgbClr val="000000"/>
                </a:solidFill>
                <a:latin typeface="Roboto"/>
              </a:rPr>
              <a:t>Unpooling</a:t>
            </a:r>
            <a:r>
              <a:rPr lang="en-US" altLang="en-US" dirty="0">
                <a:solidFill>
                  <a:srgbClr val="000000"/>
                </a:solidFill>
                <a:latin typeface="Roboto"/>
              </a:rPr>
              <a:t>)</a:t>
            </a:r>
          </a:p>
        </p:txBody>
      </p:sp>
      <p:pic>
        <p:nvPicPr>
          <p:cNvPr id="3" name="Picture 2" descr="Graphical user interface, application&#10;&#10;Description automatically generated">
            <a:extLst>
              <a:ext uri="{FF2B5EF4-FFF2-40B4-BE49-F238E27FC236}">
                <a16:creationId xmlns:a16="http://schemas.microsoft.com/office/drawing/2014/main" id="{49C1A8F9-2742-244F-BD46-423CB1419715}"/>
              </a:ext>
            </a:extLst>
          </p:cNvPr>
          <p:cNvPicPr>
            <a:picLocks noChangeAspect="1"/>
          </p:cNvPicPr>
          <p:nvPr/>
        </p:nvPicPr>
        <p:blipFill rotWithShape="1">
          <a:blip r:embed="rId3">
            <a:extLst>
              <a:ext uri="{28A0092B-C50C-407E-A947-70E740481C1C}">
                <a14:useLocalDpi xmlns:a14="http://schemas.microsoft.com/office/drawing/2010/main" val="0"/>
              </a:ext>
            </a:extLst>
          </a:blip>
          <a:srcRect l="13775" t="37400" r="13775" b="3380"/>
          <a:stretch/>
        </p:blipFill>
        <p:spPr>
          <a:xfrm>
            <a:off x="171166" y="1844824"/>
            <a:ext cx="8649306" cy="4418667"/>
          </a:xfrm>
          <a:prstGeom prst="rect">
            <a:avLst/>
          </a:prstGeom>
        </p:spPr>
      </p:pic>
    </p:spTree>
    <p:extLst>
      <p:ext uri="{BB962C8B-B14F-4D97-AF65-F5344CB8AC3E}">
        <p14:creationId xmlns:p14="http://schemas.microsoft.com/office/powerpoint/2010/main" val="773528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6FC4-DBA1-7A13-7542-9E48F08623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0339DC-15F2-FB7A-5860-19DA5A3A867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678099A-8AB9-08E9-5BFE-EC4BC9F31585}"/>
              </a:ext>
            </a:extLst>
          </p:cNvPr>
          <p:cNvSpPr>
            <a:spLocks noGrp="1"/>
          </p:cNvSpPr>
          <p:nvPr>
            <p:ph type="ftr" sz="quarter" idx="11"/>
          </p:nvPr>
        </p:nvSpPr>
        <p:spPr/>
        <p:txBody>
          <a:bodyPr/>
          <a:lstStyle/>
          <a:p>
            <a:pPr>
              <a:defRPr/>
            </a:pPr>
            <a:r>
              <a:rPr lang="it-IT"/>
              <a:t>SCC 361 AI LN1 Intro</a:t>
            </a:r>
            <a:endParaRPr lang="en-US"/>
          </a:p>
        </p:txBody>
      </p:sp>
      <p:sp>
        <p:nvSpPr>
          <p:cNvPr id="5" name="Slide Number Placeholder 4">
            <a:extLst>
              <a:ext uri="{FF2B5EF4-FFF2-40B4-BE49-F238E27FC236}">
                <a16:creationId xmlns:a16="http://schemas.microsoft.com/office/drawing/2014/main" id="{C72158CC-7719-D655-5AD9-263522013FD4}"/>
              </a:ext>
            </a:extLst>
          </p:cNvPr>
          <p:cNvSpPr>
            <a:spLocks noGrp="1"/>
          </p:cNvSpPr>
          <p:nvPr>
            <p:ph type="sldNum" sz="quarter" idx="12"/>
          </p:nvPr>
        </p:nvSpPr>
        <p:spPr/>
        <p:txBody>
          <a:bodyPr/>
          <a:lstStyle/>
          <a:p>
            <a:pPr>
              <a:defRPr/>
            </a:pPr>
            <a:fld id="{5066C022-79B3-4871-A950-388372D89DF5}" type="slidenum">
              <a:rPr lang="en-US" smtClean="0"/>
              <a:pPr>
                <a:defRPr/>
              </a:pPr>
              <a:t>23</a:t>
            </a:fld>
            <a:endParaRPr lang="en-US"/>
          </a:p>
        </p:txBody>
      </p:sp>
    </p:spTree>
    <p:extLst>
      <p:ext uri="{BB962C8B-B14F-4D97-AF65-F5344CB8AC3E}">
        <p14:creationId xmlns:p14="http://schemas.microsoft.com/office/powerpoint/2010/main" val="3654508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Training Neural Networks</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300" dirty="0"/>
              <a:t>This process tunes the parameters such that the input space is correctly mapped to the output space.</a:t>
            </a:r>
          </a:p>
          <a:p>
            <a:pPr algn="just"/>
            <a:r>
              <a:rPr lang="en-US" sz="2300" dirty="0">
                <a:latin typeface="Calibri" panose="020F0502020204030204" pitchFamily="34" charset="0"/>
                <a:cs typeface="Calibri" panose="020F0502020204030204" pitchFamily="34" charset="0"/>
              </a:rPr>
              <a:t>The current estimate of the output variables is matched with the desired output.</a:t>
            </a:r>
          </a:p>
          <a:p>
            <a:pPr algn="just"/>
            <a:endParaRPr lang="en-US" sz="2300" dirty="0"/>
          </a:p>
          <a:p>
            <a:pPr algn="just"/>
            <a:r>
              <a:rPr lang="en-US" sz="2300" dirty="0"/>
              <a:t>This matching function (e.g. </a:t>
            </a:r>
            <a:r>
              <a:rPr lang="en-US" sz="2300" b="1" u="sng" dirty="0"/>
              <a:t>Cross Entropy</a:t>
            </a:r>
            <a:r>
              <a:rPr lang="en-US" sz="2300" dirty="0"/>
              <a:t>) serves as an objective function during the MLP training and it is usually called the </a:t>
            </a:r>
            <a:r>
              <a:rPr lang="en-US" sz="2300" b="1" dirty="0">
                <a:solidFill>
                  <a:schemeClr val="accent6">
                    <a:lumMod val="75000"/>
                    <a:lumOff val="25000"/>
                  </a:schemeClr>
                </a:solidFill>
              </a:rPr>
              <a:t>loss function</a:t>
            </a:r>
            <a:r>
              <a:rPr lang="en-US" sz="2300" dirty="0"/>
              <a:t> or the </a:t>
            </a:r>
            <a:r>
              <a:rPr lang="en-US" sz="2300" b="1" dirty="0">
                <a:solidFill>
                  <a:schemeClr val="accent6">
                    <a:lumMod val="75000"/>
                    <a:lumOff val="25000"/>
                  </a:schemeClr>
                </a:solidFill>
              </a:rPr>
              <a:t>error function</a:t>
            </a:r>
            <a:r>
              <a:rPr lang="en-US" sz="2300" dirty="0"/>
              <a:t>. </a:t>
            </a:r>
          </a:p>
          <a:p>
            <a:pPr algn="just"/>
            <a:r>
              <a:rPr lang="en-US" sz="2300" dirty="0"/>
              <a:t>Neural Network training process involves the optimization of the model parameters such that the loss function is minimized.</a:t>
            </a:r>
          </a:p>
          <a:p>
            <a:pPr algn="just"/>
            <a:r>
              <a:rPr lang="en-US" sz="2300" dirty="0"/>
              <a:t>The optimization of such non-linear models is a </a:t>
            </a:r>
            <a:r>
              <a:rPr lang="en-US" sz="2300" b="1" dirty="0">
                <a:solidFill>
                  <a:srgbClr val="FF0066"/>
                </a:solidFill>
              </a:rPr>
              <a:t>hard task</a:t>
            </a:r>
            <a:r>
              <a:rPr lang="en-US" sz="2300" dirty="0"/>
              <a:t>.</a:t>
            </a:r>
          </a:p>
          <a:p>
            <a:pPr algn="just"/>
            <a:r>
              <a:rPr lang="en-US" sz="2300" dirty="0"/>
              <a:t>The </a:t>
            </a:r>
            <a:r>
              <a:rPr lang="en-US" sz="2300" b="1" dirty="0">
                <a:solidFill>
                  <a:schemeClr val="accent6">
                    <a:lumMod val="75000"/>
                    <a:lumOff val="25000"/>
                  </a:schemeClr>
                </a:solidFill>
              </a:rPr>
              <a:t>gradient based methods </a:t>
            </a:r>
            <a:r>
              <a:rPr lang="en-US" sz="2300" dirty="0"/>
              <a:t>come as a natural choice</a:t>
            </a:r>
            <a:endParaRPr lang="en-AU" altLang="en-US" sz="2300" dirty="0">
              <a:solidFill>
                <a:srgbClr val="000000"/>
              </a:solidFill>
              <a:latin typeface="Roboto"/>
            </a:endParaRPr>
          </a:p>
        </p:txBody>
      </p:sp>
    </p:spTree>
    <p:extLst>
      <p:ext uri="{BB962C8B-B14F-4D97-AF65-F5344CB8AC3E}">
        <p14:creationId xmlns:p14="http://schemas.microsoft.com/office/powerpoint/2010/main" val="39731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Training Neural Networks</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dirty="0"/>
              <a:t>The combination of weights which minimizes the error function (</a:t>
            </a:r>
            <a:r>
              <a:rPr lang="en-GB" sz="2400" b="1" dirty="0"/>
              <a:t>e.g. cross-entropy</a:t>
            </a:r>
            <a:r>
              <a:rPr lang="en-GB" sz="2400" dirty="0"/>
              <a:t>) is considered to be a solution of the learning problem.</a:t>
            </a:r>
          </a:p>
          <a:p>
            <a:pPr algn="just">
              <a:lnSpc>
                <a:spcPct val="90000"/>
              </a:lnSpc>
            </a:pPr>
            <a:endParaRPr lang="en-GB" sz="2400" dirty="0"/>
          </a:p>
          <a:p>
            <a:pPr algn="just">
              <a:lnSpc>
                <a:spcPct val="90000"/>
              </a:lnSpc>
            </a:pPr>
            <a:r>
              <a:rPr lang="en-GB" sz="2400" b="1" dirty="0">
                <a:solidFill>
                  <a:srgbClr val="FF0000"/>
                </a:solidFill>
              </a:rPr>
              <a:t>Intuition: </a:t>
            </a:r>
            <a:r>
              <a:rPr lang="en-GB" sz="2400" dirty="0">
                <a:solidFill>
                  <a:srgbClr val="0070C0"/>
                </a:solidFill>
              </a:rPr>
              <a:t>Gradient tells us direction of greatest increase; negative gradient gives us direction of greatest decrease.</a:t>
            </a:r>
            <a:endParaRPr lang="en-GB" sz="2400" dirty="0"/>
          </a:p>
          <a:p>
            <a:pPr algn="just">
              <a:lnSpc>
                <a:spcPct val="90000"/>
              </a:lnSpc>
            </a:pPr>
            <a:endParaRPr lang="en-GB" sz="2400" dirty="0"/>
          </a:p>
          <a:p>
            <a:pPr algn="just">
              <a:lnSpc>
                <a:spcPct val="90000"/>
              </a:lnSpc>
            </a:pPr>
            <a:r>
              <a:rPr lang="en-GB" sz="2400" dirty="0"/>
              <a:t>Since this method requires computation of the gradient of the error function at each iteration step, we must guarantee the continuity and differentiability of the error function. </a:t>
            </a:r>
          </a:p>
        </p:txBody>
      </p:sp>
    </p:spTree>
    <p:extLst>
      <p:ext uri="{BB962C8B-B14F-4D97-AF65-F5344CB8AC3E}">
        <p14:creationId xmlns:p14="http://schemas.microsoft.com/office/powerpoint/2010/main" val="1560854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 Algorithm</a:t>
            </a:r>
          </a:p>
        </p:txBody>
      </p:sp>
      <mc:AlternateContent xmlns:mc="http://schemas.openxmlformats.org/markup-compatibility/2006">
        <mc:Choice xmlns:a14="http://schemas.microsoft.com/office/drawing/2010/main"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b="1" dirty="0"/>
                  <a:t>The Gradient Descent algorithm is a generalization of the perceptron learning algorithm</a:t>
                </a:r>
              </a:p>
              <a:p>
                <a:pPr algn="just">
                  <a:lnSpc>
                    <a:spcPct val="90000"/>
                  </a:lnSpc>
                </a:pPr>
                <a:r>
                  <a:rPr lang="en-GB" sz="2400" dirty="0"/>
                  <a:t>This algorithm updates the weights of the network by means of successive iterations, that minimize the error/loss function of the error:</a:t>
                </a:r>
              </a:p>
              <a:p>
                <a:pPr algn="just">
                  <a:lnSpc>
                    <a:spcPct val="90000"/>
                  </a:lnSpc>
                </a:pPr>
                <a:endParaRPr lang="en-GB" sz="2400" dirty="0"/>
              </a:p>
              <a:p>
                <a:pPr algn="just">
                  <a:lnSpc>
                    <a:spcPct val="90000"/>
                  </a:lnSpc>
                </a:pPr>
                <a:endParaRPr lang="en-GB" sz="2400" dirty="0"/>
              </a:p>
              <a:p>
                <a:pPr algn="just">
                  <a:lnSpc>
                    <a:spcPct val="90000"/>
                  </a:lnSpc>
                </a:pPr>
                <a14:m>
                  <m:oMath xmlns:m="http://schemas.openxmlformats.org/officeDocument/2006/math">
                    <m:r>
                      <a:rPr lang="en-GB" sz="2400" b="0" i="1" smtClean="0">
                        <a:solidFill>
                          <a:schemeClr val="tx1"/>
                        </a:solidFill>
                        <a:latin typeface="Cambria Math" panose="02040503050406030204" pitchFamily="18" charset="0"/>
                      </a:rPr>
                      <m:t>𝐸</m:t>
                    </m:r>
                  </m:oMath>
                </a14:m>
                <a:r>
                  <a:rPr lang="en-GB" sz="2400" dirty="0"/>
                  <a:t> is a function of neural network weights </a:t>
                </a:r>
                <a14:m>
                  <m:oMath xmlns:m="http://schemas.openxmlformats.org/officeDocument/2006/math">
                    <m:r>
                      <a:rPr lang="en-GB" sz="2400" i="1">
                        <a:latin typeface="Cambria Math" panose="02040503050406030204" pitchFamily="18" charset="0"/>
                      </a:rPr>
                      <m:t>𝑊</m:t>
                    </m:r>
                  </m:oMath>
                </a14:m>
                <a:endParaRPr lang="en-GB" sz="2400" dirty="0"/>
              </a:p>
              <a:p>
                <a:pPr algn="just">
                  <a:lnSpc>
                    <a:spcPct val="90000"/>
                  </a:lnSpc>
                </a:pPr>
                <a:r>
                  <a:rPr lang="en-GB" altLang="zh-TW" sz="2400" dirty="0">
                    <a:ea typeface="PMingLiU" pitchFamily="18" charset="-120"/>
                  </a:rPr>
                  <a:t>The minimization of the error </a:t>
                </a:r>
                <a14:m>
                  <m:oMath xmlns:m="http://schemas.openxmlformats.org/officeDocument/2006/math">
                    <m:r>
                      <a:rPr lang="en-GB" sz="2400" b="0" i="1" smtClean="0">
                        <a:solidFill>
                          <a:schemeClr val="tx1"/>
                        </a:solidFill>
                        <a:latin typeface="Cambria Math" panose="02040503050406030204" pitchFamily="18" charset="0"/>
                      </a:rPr>
                      <m:t>𝐸</m:t>
                    </m:r>
                  </m:oMath>
                </a14:m>
                <a:r>
                  <a:rPr lang="en-GB" altLang="zh-TW" sz="2400" dirty="0">
                    <a:ea typeface="PMingLiU" pitchFamily="18" charset="-120"/>
                  </a:rPr>
                  <a:t> is obtained using the gradient of the error/loss function:</a:t>
                </a:r>
              </a:p>
              <a:p>
                <a:pPr algn="just">
                  <a:lnSpc>
                    <a:spcPct val="90000"/>
                  </a:lnSpc>
                </a:pPr>
                <a:endParaRPr lang="en-GB" sz="2400" dirty="0"/>
              </a:p>
            </p:txBody>
          </p:sp>
        </mc:Choice>
        <mc:Fallback>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144" t="-1496" r="-13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8AA109D4-9E66-AD60-D0D9-6A2A36D1284B}"/>
                  </a:ext>
                </a:extLst>
              </p:cNvPr>
              <p:cNvSpPr/>
              <p:nvPr/>
            </p:nvSpPr>
            <p:spPr>
              <a:xfrm>
                <a:off x="2591780" y="3523650"/>
                <a:ext cx="4159472" cy="87126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GB" b="0" i="1" smtClean="0">
                          <a:solidFill>
                            <a:schemeClr val="tx1"/>
                          </a:solidFill>
                          <a:latin typeface="Cambria Math" panose="02040503050406030204" pitchFamily="18" charset="0"/>
                        </a:rPr>
                        <m:t>𝐸</m:t>
                      </m:r>
                      <m:r>
                        <a:rPr lang="en-GB" b="0" i="1" smtClean="0">
                          <a:solidFill>
                            <a:schemeClr val="tx1"/>
                          </a:solidFill>
                          <a:latin typeface="Cambria Math" panose="02040503050406030204" pitchFamily="18" charset="0"/>
                        </a:rPr>
                        <m:t>=−</m:t>
                      </m:r>
                      <m:nary>
                        <m:naryPr>
                          <m:chr m:val="∑"/>
                          <m:ctrlPr>
                            <a:rPr lang="en-GB"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=1</m:t>
                          </m:r>
                        </m:sub>
                        <m:sup>
                          <m:r>
                            <a:rPr lang="en-GB" b="0" i="1" smtClean="0">
                              <a:solidFill>
                                <a:schemeClr val="tx1"/>
                              </a:solidFill>
                              <a:latin typeface="Cambria Math" panose="02040503050406030204" pitchFamily="18" charset="0"/>
                            </a:rPr>
                            <m:t>𝑁</m:t>
                          </m:r>
                        </m:sup>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𝑦</m:t>
                              </m:r>
                            </m:e>
                            <m:sub>
                              <m:r>
                                <a:rPr lang="en-GB" b="0" i="1" smtClean="0">
                                  <a:solidFill>
                                    <a:schemeClr val="tx1"/>
                                  </a:solidFill>
                                  <a:latin typeface="Cambria Math" panose="02040503050406030204" pitchFamily="18" charset="0"/>
                                </a:rPr>
                                <m:t>𝑖</m:t>
                              </m:r>
                            </m:sub>
                          </m:sSub>
                          <m:func>
                            <m:funcPr>
                              <m:ctrlPr>
                                <a:rPr lang="en-GB" b="0" i="1" smtClean="0">
                                  <a:solidFill>
                                    <a:schemeClr val="tx1"/>
                                  </a:solidFill>
                                  <a:latin typeface="Cambria Math" panose="02040503050406030204" pitchFamily="18" charset="0"/>
                                </a:rPr>
                              </m:ctrlPr>
                            </m:funcPr>
                            <m:fName>
                              <m:r>
                                <m:rPr>
                                  <m:sty m:val="p"/>
                                </m:rPr>
                                <a:rPr lang="en-GB" b="0" i="0" smtClean="0">
                                  <a:solidFill>
                                    <a:schemeClr val="tx1"/>
                                  </a:solidFill>
                                  <a:latin typeface="Cambria Math" panose="02040503050406030204" pitchFamily="18" charset="0"/>
                                </a:rPr>
                                <m:t>ln</m:t>
                              </m:r>
                            </m:fName>
                            <m:e>
                              <m:d>
                                <m:dPr>
                                  <m:ctrlPr>
                                    <a:rPr lang="en-GB" b="0" i="1" smtClean="0">
                                      <a:solidFill>
                                        <a:schemeClr val="tx1"/>
                                      </a:solidFill>
                                      <a:latin typeface="Cambria Math" panose="02040503050406030204" pitchFamily="18" charset="0"/>
                                    </a:rPr>
                                  </m:ctrlPr>
                                </m:dPr>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𝑃</m:t>
                                      </m:r>
                                    </m:e>
                                    <m:sub>
                                      <m:r>
                                        <a:rPr lang="en-GB" b="0" i="1" smtClean="0">
                                          <a:solidFill>
                                            <a:schemeClr val="tx1"/>
                                          </a:solidFill>
                                          <a:latin typeface="Cambria Math" panose="02040503050406030204" pitchFamily="18" charset="0"/>
                                        </a:rPr>
                                        <m:t>𝑖</m:t>
                                      </m:r>
                                    </m:sub>
                                  </m:sSub>
                                </m:e>
                              </m:d>
                            </m:e>
                          </m:func>
                          <m:r>
                            <a:rPr lang="en-GB" b="0" i="1" smtClean="0">
                              <a:solidFill>
                                <a:schemeClr val="tx1"/>
                              </a:solidFill>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(1−</m:t>
                              </m:r>
                              <m:r>
                                <a:rPr lang="en-GB" i="1">
                                  <a:latin typeface="Cambria Math" panose="02040503050406030204" pitchFamily="18" charset="0"/>
                                </a:rPr>
                                <m:t>𝑦</m:t>
                              </m:r>
                            </m:e>
                            <m:sub>
                              <m:r>
                                <a:rPr lang="en-GB" i="1">
                                  <a:latin typeface="Cambria Math" panose="02040503050406030204" pitchFamily="18" charset="0"/>
                                </a:rPr>
                                <m:t>𝑖</m:t>
                              </m:r>
                            </m:sub>
                          </m:sSub>
                          <m:r>
                            <a:rPr lang="en-GB" b="0" i="1" smtClean="0">
                              <a:latin typeface="Cambria Math" panose="02040503050406030204" pitchFamily="18" charset="0"/>
                            </a:rPr>
                            <m:t>) </m:t>
                          </m:r>
                          <m:r>
                            <m:rPr>
                              <m:sty m:val="p"/>
                            </m:rPr>
                            <a:rPr lang="en-GB">
                              <a:latin typeface="Cambria Math" panose="02040503050406030204" pitchFamily="18" charset="0"/>
                            </a:rPr>
                            <m:t>ln</m:t>
                          </m:r>
                          <m:r>
                            <a:rPr lang="en-GB" i="1">
                              <a:latin typeface="Cambria Math" panose="02040503050406030204" pitchFamily="18" charset="0"/>
                            </a:rPr>
                            <m:t>⁡(</m:t>
                          </m:r>
                          <m:r>
                            <a:rPr lang="en-GB" b="0" i="1" smtClean="0">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𝑖</m:t>
                              </m:r>
                            </m:sub>
                          </m:sSub>
                          <m:r>
                            <a:rPr lang="en-GB" i="1">
                              <a:latin typeface="Cambria Math" panose="02040503050406030204" pitchFamily="18" charset="0"/>
                            </a:rPr>
                            <m:t>)</m:t>
                          </m:r>
                        </m:e>
                      </m:nary>
                    </m:oMath>
                  </m:oMathPara>
                </a14:m>
                <a:endParaRPr lang="en-GB" b="1" dirty="0"/>
              </a:p>
            </p:txBody>
          </p:sp>
        </mc:Choice>
        <mc:Fallback>
          <p:sp>
            <p:nvSpPr>
              <p:cNvPr id="8" name="Rectangle 7">
                <a:extLst>
                  <a:ext uri="{FF2B5EF4-FFF2-40B4-BE49-F238E27FC236}">
                    <a16:creationId xmlns:a16="http://schemas.microsoft.com/office/drawing/2014/main" id="{8AA109D4-9E66-AD60-D0D9-6A2A36D1284B}"/>
                  </a:ext>
                </a:extLst>
              </p:cNvPr>
              <p:cNvSpPr>
                <a:spLocks noRot="1" noChangeAspect="1" noMove="1" noResize="1" noEditPoints="1" noAdjustHandles="1" noChangeArrowheads="1" noChangeShapeType="1" noTextEdit="1"/>
              </p:cNvSpPr>
              <p:nvPr/>
            </p:nvSpPr>
            <p:spPr>
              <a:xfrm>
                <a:off x="2591780" y="3523650"/>
                <a:ext cx="4159472" cy="871264"/>
              </a:xfrm>
              <a:prstGeom prst="rect">
                <a:avLst/>
              </a:prstGeom>
              <a:blipFill>
                <a:blip r:embed="rId4"/>
                <a:stretch>
                  <a:fillRect l="-3049" t="-94286" b="-14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88B31A5-B2F5-ADEC-5B5D-38D3C504E3F2}"/>
                  </a:ext>
                </a:extLst>
              </p:cNvPr>
              <p:cNvSpPr txBox="1"/>
              <p:nvPr/>
            </p:nvSpPr>
            <p:spPr>
              <a:xfrm>
                <a:off x="3563888" y="5157192"/>
                <a:ext cx="4589144" cy="1774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m:t>
                      </m:r>
                      <m:r>
                        <a:rPr lang="en-GB" sz="1400" b="0" i="1" smtClean="0">
                          <a:latin typeface="Cambria Math" panose="02040503050406030204" pitchFamily="18" charset="0"/>
                        </a:rPr>
                        <m:t>𝐸</m:t>
                      </m:r>
                      <m:r>
                        <a:rPr lang="en-GB" sz="1400" b="0" i="1" smtClean="0">
                          <a:latin typeface="Cambria Math" panose="02040503050406030204" pitchFamily="18" charset="0"/>
                        </a:rPr>
                        <m:t>=</m:t>
                      </m:r>
                      <m:d>
                        <m:dPr>
                          <m:ctrlPr>
                            <a:rPr lang="en-GB" sz="1400" b="0" i="1" smtClean="0">
                              <a:latin typeface="Cambria Math" panose="02040503050406030204" pitchFamily="18" charset="0"/>
                            </a:rPr>
                          </m:ctrlPr>
                        </m:dPr>
                        <m:e>
                          <m:f>
                            <m:fPr>
                              <m:type m:val="noBar"/>
                              <m:ctrlPr>
                                <a:rPr lang="en-GB" sz="1400" b="0" i="1" smtClean="0">
                                  <a:latin typeface="Cambria Math" panose="02040503050406030204" pitchFamily="18" charset="0"/>
                                </a:rPr>
                              </m:ctrlPr>
                            </m:fPr>
                            <m:num>
                              <m:f>
                                <m:fPr>
                                  <m:ctrlPr>
                                    <a:rPr lang="en-GB" sz="1400" i="1">
                                      <a:latin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𝐸</m:t>
                                  </m:r>
                                </m:num>
                                <m:den>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𝑤</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1</m:t>
                                      </m:r>
                                    </m:sub>
                                  </m:sSub>
                                </m:den>
                              </m:f>
                            </m:num>
                            <m:den>
                              <m:eqArr>
                                <m:eqArrPr>
                                  <m:ctrlPr>
                                    <a:rPr lang="en-GB" sz="1400" i="1">
                                      <a:latin typeface="Cambria Math" panose="02040503050406030204" pitchFamily="18" charset="0"/>
                                    </a:rPr>
                                  </m:ctrlPr>
                                </m:eqArrPr>
                                <m:e>
                                  <m:f>
                                    <m:fPr>
                                      <m:ctrlPr>
                                        <a:rPr lang="en-GB" sz="1400" i="1">
                                          <a:latin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𝐸</m:t>
                                      </m:r>
                                    </m:num>
                                    <m:den>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𝑤</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2</m:t>
                                          </m:r>
                                        </m:sub>
                                      </m:sSub>
                                    </m:den>
                                  </m:f>
                                </m:e>
                                <m:e/>
                                <m:e/>
                                <m:e>
                                  <m:f>
                                    <m:fPr>
                                      <m:ctrlPr>
                                        <a:rPr lang="en-GB" sz="1400" i="1">
                                          <a:latin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𝐸</m:t>
                                      </m:r>
                                    </m:num>
                                    <m:den>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𝑤</m:t>
                                          </m:r>
                                        </m:e>
                                        <m:sub>
                                          <m:r>
                                            <a:rPr lang="en-GB" sz="1400" b="0" i="1" smtClean="0">
                                              <a:latin typeface="Cambria Math" panose="02040503050406030204" pitchFamily="18" charset="0"/>
                                              <a:ea typeface="Cambria Math" panose="02040503050406030204" pitchFamily="18" charset="0"/>
                                            </a:rPr>
                                            <m:t>𝑛</m:t>
                                          </m:r>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𝑛</m:t>
                                          </m:r>
                                        </m:sub>
                                      </m:sSub>
                                    </m:den>
                                  </m:f>
                                </m:e>
                              </m:eqArr>
                            </m:den>
                          </m:f>
                        </m:e>
                      </m:d>
                    </m:oMath>
                  </m:oMathPara>
                </a14:m>
                <a:endParaRPr lang="en-US" sz="1400" dirty="0"/>
              </a:p>
            </p:txBody>
          </p:sp>
        </mc:Choice>
        <mc:Fallback>
          <p:sp>
            <p:nvSpPr>
              <p:cNvPr id="10" name="TextBox 9">
                <a:extLst>
                  <a:ext uri="{FF2B5EF4-FFF2-40B4-BE49-F238E27FC236}">
                    <a16:creationId xmlns:a16="http://schemas.microsoft.com/office/drawing/2014/main" id="{888B31A5-B2F5-ADEC-5B5D-38D3C504E3F2}"/>
                  </a:ext>
                </a:extLst>
              </p:cNvPr>
              <p:cNvSpPr txBox="1">
                <a:spLocks noRot="1" noChangeAspect="1" noMove="1" noResize="1" noEditPoints="1" noAdjustHandles="1" noChangeArrowheads="1" noChangeShapeType="1" noTextEdit="1"/>
              </p:cNvSpPr>
              <p:nvPr/>
            </p:nvSpPr>
            <p:spPr>
              <a:xfrm>
                <a:off x="3563888" y="5157192"/>
                <a:ext cx="4589144" cy="1774140"/>
              </a:xfrm>
              <a:prstGeom prst="rect">
                <a:avLst/>
              </a:prstGeom>
              <a:blipFill>
                <a:blip r:embed="rId5"/>
                <a:stretch>
                  <a:fillRect/>
                </a:stretch>
              </a:blipFill>
            </p:spPr>
            <p:txBody>
              <a:bodyPr/>
              <a:lstStyle/>
              <a:p>
                <a:r>
                  <a:rPr lang="en-US">
                    <a:noFill/>
                  </a:rPr>
                  <a:t> </a:t>
                </a:r>
              </a:p>
            </p:txBody>
          </p:sp>
        </mc:Fallback>
      </mc:AlternateContent>
      <p:pic>
        <p:nvPicPr>
          <p:cNvPr id="9" name="Picture 8" descr="A diagram of a network&#10;&#10;Description automatically generated">
            <a:extLst>
              <a:ext uri="{FF2B5EF4-FFF2-40B4-BE49-F238E27FC236}">
                <a16:creationId xmlns:a16="http://schemas.microsoft.com/office/drawing/2014/main" id="{37CF31FD-E8FE-29D7-3382-6AAF0AD97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1640" y="5580350"/>
            <a:ext cx="2520280" cy="1218237"/>
          </a:xfrm>
          <a:prstGeom prst="rect">
            <a:avLst/>
          </a:prstGeom>
        </p:spPr>
      </p:pic>
    </p:spTree>
    <p:extLst>
      <p:ext uri="{BB962C8B-B14F-4D97-AF65-F5344CB8AC3E}">
        <p14:creationId xmlns:p14="http://schemas.microsoft.com/office/powerpoint/2010/main" val="4253286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 Algorithm</a:t>
            </a:r>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endParaRPr lang="en-GB" sz="2400" dirty="0"/>
              </a:p>
              <a:p>
                <a:pPr algn="just">
                  <a:lnSpc>
                    <a:spcPct val="90000"/>
                  </a:lnSpc>
                </a:pPr>
                <a:r>
                  <a:rPr lang="en-GB" sz="2400" dirty="0"/>
                  <a:t>Randomly initialise </a:t>
                </a:r>
                <a14:m>
                  <m:oMath xmlns:m="http://schemas.openxmlformats.org/officeDocument/2006/math">
                    <m:sSup>
                      <m:sSupPr>
                        <m:ctrlPr>
                          <a:rPr lang="en-US" sz="2400" i="1">
                            <a:latin typeface="Cambria Math" panose="02040503050406030204" pitchFamily="18" charset="0"/>
                          </a:rPr>
                        </m:ctrlPr>
                      </m:sSupPr>
                      <m:e>
                        <m:r>
                          <a:rPr lang="en-GB" sz="2400" i="1">
                            <a:latin typeface="Cambria Math" panose="02040503050406030204" pitchFamily="18" charset="0"/>
                          </a:rPr>
                          <m:t>𝑊</m:t>
                        </m:r>
                      </m:e>
                      <m:sup>
                        <m:r>
                          <a:rPr lang="en-GB" sz="2400" i="1">
                            <a:latin typeface="Cambria Math" panose="02040503050406030204" pitchFamily="18" charset="0"/>
                          </a:rPr>
                          <m:t>(</m:t>
                        </m:r>
                        <m:r>
                          <a:rPr lang="en-GB" sz="2400" b="0" i="1" smtClean="0">
                            <a:latin typeface="Cambria Math" panose="02040503050406030204" pitchFamily="18" charset="0"/>
                          </a:rPr>
                          <m:t>0</m:t>
                        </m:r>
                        <m:r>
                          <a:rPr lang="en-GB" sz="2400" i="1">
                            <a:latin typeface="Cambria Math" panose="02040503050406030204" pitchFamily="18" charset="0"/>
                          </a:rPr>
                          <m:t>)</m:t>
                        </m:r>
                      </m:sup>
                    </m:sSup>
                  </m:oMath>
                </a14:m>
                <a:endParaRPr lang="en-GB" sz="2400" dirty="0"/>
              </a:p>
              <a:p>
                <a:pPr algn="just">
                  <a:lnSpc>
                    <a:spcPct val="90000"/>
                  </a:lnSpc>
                </a:pPr>
                <a:endParaRPr lang="en-GB" sz="2400" dirty="0"/>
              </a:p>
              <a:p>
                <a:pPr algn="just">
                  <a:lnSpc>
                    <a:spcPct val="90000"/>
                  </a:lnSpc>
                </a:pPr>
                <a:r>
                  <a:rPr lang="en-GB" sz="2400" dirty="0"/>
                  <a:t>Iterate until convergence</a:t>
                </a:r>
              </a:p>
              <a:p>
                <a:pPr algn="just">
                  <a:lnSpc>
                    <a:spcPct val="90000"/>
                  </a:lnSpc>
                </a:pPr>
                <a:endParaRPr lang="en-US" sz="1800" b="0" i="1" dirty="0">
                  <a:latin typeface="Cambria Math" panose="02040503050406030204" pitchFamily="18" charset="0"/>
                </a:endParaRPr>
              </a:p>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smtClean="0">
                          <a:solidFill>
                            <a:srgbClr val="FF0000"/>
                          </a:solidFill>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a:p>
                <a:pPr algn="just">
                  <a:lnSpc>
                    <a:spcPct val="90000"/>
                  </a:lnSpc>
                </a:pPr>
                <a:endParaRPr lang="en-US" sz="2400" dirty="0"/>
              </a:p>
              <a:p>
                <a:pPr algn="just">
                  <a:lnSpc>
                    <a:spcPct val="90000"/>
                  </a:lnSpc>
                </a:pPr>
                <a:r>
                  <a:rPr lang="en-US" sz="2400" dirty="0"/>
                  <a:t>Possible Stopping Criteria:  iterate until </a:t>
                </a:r>
                <a14:m>
                  <m:oMath xmlns:m="http://schemas.openxmlformats.org/officeDocument/2006/math">
                    <m:d>
                      <m:dPr>
                        <m:begChr m:val="‖"/>
                        <m:endChr m:val="‖"/>
                        <m:ctrlPr>
                          <a:rPr lang="en-US" sz="2400" i="1" smtClean="0">
                            <a:latin typeface="Cambria Math" panose="02040503050406030204" pitchFamily="18" charset="0"/>
                          </a:rPr>
                        </m:ctrlPr>
                      </m:dPr>
                      <m:e>
                        <m:r>
                          <m:rPr>
                            <m:sty m:val="p"/>
                          </m:rPr>
                          <a:rPr lang="en-US" sz="2400" b="0" i="0" smtClean="0">
                            <a:latin typeface="Cambria Math" panose="02040503050406030204" pitchFamily="18" charset="0"/>
                          </a:rPr>
                          <m:t>∇</m:t>
                        </m:r>
                        <m:r>
                          <a:rPr lang="en-GB"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𝜖</m:t>
                    </m:r>
                  </m:oMath>
                </a14:m>
                <a:r>
                  <a:rPr lang="en-US" sz="2400" dirty="0"/>
                  <a:t> for some </a:t>
                </a:r>
                <a14:m>
                  <m:oMath xmlns:m="http://schemas.openxmlformats.org/officeDocument/2006/math">
                    <m:r>
                      <a:rPr lang="en-US" sz="2400" b="0" i="1" smtClean="0">
                        <a:latin typeface="Cambria Math" panose="02040503050406030204" pitchFamily="18" charset="0"/>
                      </a:rPr>
                      <m:t>𝜖</m:t>
                    </m:r>
                    <m:r>
                      <a:rPr lang="en-US" sz="2400" b="0" i="1" smtClean="0">
                        <a:latin typeface="Cambria Math" panose="02040503050406030204" pitchFamily="18" charset="0"/>
                      </a:rPr>
                      <m:t>&gt;0</m:t>
                    </m:r>
                  </m:oMath>
                </a14:m>
                <a:endParaRPr lang="en-US" sz="2400" dirty="0"/>
              </a:p>
              <a:p>
                <a:pPr algn="just">
                  <a:lnSpc>
                    <a:spcPct val="90000"/>
                  </a:lnSpc>
                </a:pPr>
                <a:endParaRPr lang="en-GB" sz="2400" dirty="0"/>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144" r="-1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EECAFE-DE0B-027F-DDEB-DA89BBCF97A0}"/>
                  </a:ext>
                </a:extLst>
              </p:cNvPr>
              <p:cNvSpPr txBox="1"/>
              <p:nvPr/>
            </p:nvSpPr>
            <p:spPr>
              <a:xfrm>
                <a:off x="5148064" y="2636912"/>
                <a:ext cx="4589144" cy="369332"/>
              </a:xfrm>
              <a:prstGeom prst="rect">
                <a:avLst/>
              </a:prstGeom>
              <a:noFill/>
            </p:spPr>
            <p:txBody>
              <a:bodyPr wrap="square">
                <a:spAutoFit/>
              </a:bodyPr>
              <a:lstStyle/>
              <a:p>
                <a14:m>
                  <m:oMath xmlns:m="http://schemas.openxmlformats.org/officeDocument/2006/math">
                    <m:r>
                      <a:rPr lang="en-GB" sz="1800" i="1" smtClean="0">
                        <a:solidFill>
                          <a:srgbClr val="FF0000"/>
                        </a:solidFill>
                        <a:latin typeface="Cambria Math" panose="02040503050406030204" pitchFamily="18" charset="0"/>
                      </a:rPr>
                      <m:t>𝛼</m:t>
                    </m:r>
                  </m:oMath>
                </a14:m>
                <a:r>
                  <a:rPr lang="en-US" sz="1800" dirty="0"/>
                  <a:t> is the learning rate</a:t>
                </a:r>
                <a:endParaRPr lang="en-US" dirty="0"/>
              </a:p>
            </p:txBody>
          </p:sp>
        </mc:Choice>
        <mc:Fallback xmlns="">
          <p:sp>
            <p:nvSpPr>
              <p:cNvPr id="5" name="TextBox 4">
                <a:extLst>
                  <a:ext uri="{FF2B5EF4-FFF2-40B4-BE49-F238E27FC236}">
                    <a16:creationId xmlns:a16="http://schemas.microsoft.com/office/drawing/2014/main" id="{62EECAFE-DE0B-027F-DDEB-DA89BBCF97A0}"/>
                  </a:ext>
                </a:extLst>
              </p:cNvPr>
              <p:cNvSpPr txBox="1">
                <a:spLocks noRot="1" noChangeAspect="1" noMove="1" noResize="1" noEditPoints="1" noAdjustHandles="1" noChangeArrowheads="1" noChangeShapeType="1" noTextEdit="1"/>
              </p:cNvSpPr>
              <p:nvPr/>
            </p:nvSpPr>
            <p:spPr>
              <a:xfrm>
                <a:off x="5148064" y="2636912"/>
                <a:ext cx="4589144" cy="369332"/>
              </a:xfrm>
              <a:prstGeom prst="rect">
                <a:avLst/>
              </a:prstGeom>
              <a:blipFill>
                <a:blip r:embed="rId4"/>
                <a:stretch>
                  <a:fillRect t="-6667" b="-2666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88CD08A-9313-A864-B362-658F12C55406}"/>
              </a:ext>
            </a:extLst>
          </p:cNvPr>
          <p:cNvCxnSpPr>
            <a:cxnSpLocks/>
          </p:cNvCxnSpPr>
          <p:nvPr/>
        </p:nvCxnSpPr>
        <p:spPr>
          <a:xfrm flipH="1">
            <a:off x="5004048" y="3006244"/>
            <a:ext cx="1224136" cy="71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70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1</a:t>
            </a:r>
          </a:p>
        </p:txBody>
      </p:sp>
      <p:pic>
        <p:nvPicPr>
          <p:cNvPr id="6" name="Picture 5">
            <a:extLst>
              <a:ext uri="{FF2B5EF4-FFF2-40B4-BE49-F238E27FC236}">
                <a16:creationId xmlns:a16="http://schemas.microsoft.com/office/drawing/2014/main" id="{88EB38C5-EF92-4291-96CD-25CC354391D2}"/>
              </a:ext>
            </a:extLst>
          </p:cNvPr>
          <p:cNvPicPr>
            <a:picLocks noChangeAspect="1"/>
          </p:cNvPicPr>
          <p:nvPr/>
        </p:nvPicPr>
        <p:blipFill>
          <a:blip r:embed="rId3"/>
          <a:stretch>
            <a:fillRect/>
          </a:stretch>
        </p:blipFill>
        <p:spPr>
          <a:xfrm>
            <a:off x="159865" y="2113584"/>
            <a:ext cx="8757594" cy="45557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5A5767-F22E-67B4-DF0C-D0EF65358BFE}"/>
                  </a:ext>
                </a:extLst>
              </p:cNvPr>
              <p:cNvSpPr txBox="1"/>
              <p:nvPr/>
            </p:nvSpPr>
            <p:spPr>
              <a:xfrm>
                <a:off x="502617" y="1665616"/>
                <a:ext cx="14351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GB" sz="2400" b="0" i="1" smtClean="0">
                              <a:latin typeface="Cambria Math" panose="02040503050406030204" pitchFamily="18" charset="0"/>
                            </a:rPr>
                            <m:t>𝑤</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8" name="TextBox 7">
                <a:extLst>
                  <a:ext uri="{FF2B5EF4-FFF2-40B4-BE49-F238E27FC236}">
                    <a16:creationId xmlns:a16="http://schemas.microsoft.com/office/drawing/2014/main" id="{7A5A5767-F22E-67B4-DF0C-D0EF65358BFE}"/>
                  </a:ext>
                </a:extLst>
              </p:cNvPr>
              <p:cNvSpPr txBox="1">
                <a:spLocks noRot="1" noChangeAspect="1" noMove="1" noResize="1" noEditPoints="1" noAdjustHandles="1" noChangeArrowheads="1" noChangeShapeType="1" noTextEdit="1"/>
              </p:cNvSpPr>
              <p:nvPr/>
            </p:nvSpPr>
            <p:spPr>
              <a:xfrm>
                <a:off x="502617" y="1665616"/>
                <a:ext cx="14351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C4574E-4761-2BE0-0097-E7768E9D911C}"/>
                  </a:ext>
                </a:extLst>
              </p:cNvPr>
              <p:cNvSpPr txBox="1"/>
              <p:nvPr/>
            </p:nvSpPr>
            <p:spPr>
              <a:xfrm>
                <a:off x="104775" y="3436183"/>
                <a:ext cx="127265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GB" b="0" i="1" smtClean="0">
                              <a:solidFill>
                                <a:srgbClr val="C00000"/>
                              </a:solidFill>
                              <a:latin typeface="Cambria Math" panose="02040503050406030204" pitchFamily="18" charset="0"/>
                            </a:rPr>
                            <m:t>𝑤</m:t>
                          </m:r>
                        </m:e>
                        <m:sup>
                          <m:r>
                            <a:rPr lang="en-US" b="0" i="1" smtClean="0">
                              <a:solidFill>
                                <a:srgbClr val="C00000"/>
                              </a:solidFill>
                              <a:latin typeface="Cambria Math" panose="02040503050406030204" pitchFamily="18" charset="0"/>
                            </a:rPr>
                            <m:t>(0)</m:t>
                          </m:r>
                        </m:sup>
                      </m:sSup>
                      <m:r>
                        <a:rPr lang="en-US" b="0" i="1" smtClean="0">
                          <a:solidFill>
                            <a:srgbClr val="C00000"/>
                          </a:solidFill>
                          <a:latin typeface="Cambria Math" panose="02040503050406030204" pitchFamily="18" charset="0"/>
                        </a:rPr>
                        <m:t>=−4</m:t>
                      </m:r>
                    </m:oMath>
                  </m:oMathPara>
                </a14:m>
                <a:endParaRPr lang="en-US" dirty="0">
                  <a:solidFill>
                    <a:srgbClr val="C00000"/>
                  </a:solidFill>
                </a:endParaRPr>
              </a:p>
            </p:txBody>
          </p:sp>
        </mc:Choice>
        <mc:Fallback xmlns="">
          <p:sp>
            <p:nvSpPr>
              <p:cNvPr id="9" name="TextBox 8">
                <a:extLst>
                  <a:ext uri="{FF2B5EF4-FFF2-40B4-BE49-F238E27FC236}">
                    <a16:creationId xmlns:a16="http://schemas.microsoft.com/office/drawing/2014/main" id="{69C4574E-4761-2BE0-0097-E7768E9D911C}"/>
                  </a:ext>
                </a:extLst>
              </p:cNvPr>
              <p:cNvSpPr txBox="1">
                <a:spLocks noRot="1" noChangeAspect="1" noMove="1" noResize="1" noEditPoints="1" noAdjustHandles="1" noChangeArrowheads="1" noChangeShapeType="1" noTextEdit="1"/>
              </p:cNvSpPr>
              <p:nvPr/>
            </p:nvSpPr>
            <p:spPr>
              <a:xfrm>
                <a:off x="104775" y="3436183"/>
                <a:ext cx="1272656" cy="380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2257B1-DD33-418E-2030-324D092A5E0B}"/>
                  </a:ext>
                </a:extLst>
              </p:cNvPr>
              <p:cNvSpPr txBox="1"/>
              <p:nvPr/>
            </p:nvSpPr>
            <p:spPr>
              <a:xfrm>
                <a:off x="104775" y="3091799"/>
                <a:ext cx="98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=0.8</m:t>
                      </m:r>
                    </m:oMath>
                  </m:oMathPara>
                </a14:m>
                <a:endParaRPr lang="en-US" dirty="0"/>
              </a:p>
            </p:txBody>
          </p:sp>
        </mc:Choice>
        <mc:Fallback xmlns="">
          <p:sp>
            <p:nvSpPr>
              <p:cNvPr id="10" name="TextBox 9">
                <a:extLst>
                  <a:ext uri="{FF2B5EF4-FFF2-40B4-BE49-F238E27FC236}">
                    <a16:creationId xmlns:a16="http://schemas.microsoft.com/office/drawing/2014/main" id="{162257B1-DD33-418E-2030-324D092A5E0B}"/>
                  </a:ext>
                </a:extLst>
              </p:cNvPr>
              <p:cNvSpPr txBox="1">
                <a:spLocks noRot="1" noChangeAspect="1" noMove="1" noResize="1" noEditPoints="1" noAdjustHandles="1" noChangeArrowheads="1" noChangeShapeType="1" noTextEdit="1"/>
              </p:cNvSpPr>
              <p:nvPr/>
            </p:nvSpPr>
            <p:spPr>
              <a:xfrm>
                <a:off x="104775" y="3091799"/>
                <a:ext cx="988347" cy="369332"/>
              </a:xfrm>
              <a:prstGeom prst="rect">
                <a:avLst/>
              </a:prstGeom>
              <a:blipFill>
                <a:blip r:embed="rId6"/>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F3ABE79F-B345-5D74-F310-C54E43156903}"/>
              </a:ext>
            </a:extLst>
          </p:cNvPr>
          <p:cNvSpPr/>
          <p:nvPr/>
        </p:nvSpPr>
        <p:spPr>
          <a:xfrm>
            <a:off x="2961203" y="5308452"/>
            <a:ext cx="151392" cy="13677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723415-4640-43D8-A273-3D7002503B38}"/>
                  </a:ext>
                </a:extLst>
              </p:cNvPr>
              <p:cNvSpPr txBox="1"/>
              <p:nvPr/>
            </p:nvSpPr>
            <p:spPr>
              <a:xfrm>
                <a:off x="4586838" y="1742181"/>
                <a:ext cx="4589144" cy="351956"/>
              </a:xfrm>
              <a:prstGeom prst="rect">
                <a:avLst/>
              </a:prstGeom>
              <a:noFill/>
            </p:spPr>
            <p:txBody>
              <a:bodyPr wrap="square">
                <a:spAutoFit/>
              </a:bodyPr>
              <a:lstStyle/>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p:txBody>
          </p:sp>
        </mc:Choice>
        <mc:Fallback xmlns="">
          <p:sp>
            <p:nvSpPr>
              <p:cNvPr id="14" name="TextBox 13">
                <a:extLst>
                  <a:ext uri="{FF2B5EF4-FFF2-40B4-BE49-F238E27FC236}">
                    <a16:creationId xmlns:a16="http://schemas.microsoft.com/office/drawing/2014/main" id="{61723415-4640-43D8-A273-3D7002503B38}"/>
                  </a:ext>
                </a:extLst>
              </p:cNvPr>
              <p:cNvSpPr txBox="1">
                <a:spLocks noRot="1" noChangeAspect="1" noMove="1" noResize="1" noEditPoints="1" noAdjustHandles="1" noChangeArrowheads="1" noChangeShapeType="1" noTextEdit="1"/>
              </p:cNvSpPr>
              <p:nvPr/>
            </p:nvSpPr>
            <p:spPr>
              <a:xfrm>
                <a:off x="4586838" y="1742181"/>
                <a:ext cx="4589144" cy="351956"/>
              </a:xfrm>
              <a:prstGeom prst="rect">
                <a:avLst/>
              </a:prstGeom>
              <a:blipFill>
                <a:blip r:embed="rId7"/>
                <a:stretch>
                  <a:fillRect t="-344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D02B18-18D0-329C-1EEC-03D6D9709E74}"/>
                  </a:ext>
                </a:extLst>
              </p:cNvPr>
              <p:cNvSpPr txBox="1"/>
              <p:nvPr/>
            </p:nvSpPr>
            <p:spPr>
              <a:xfrm>
                <a:off x="4511392" y="2094137"/>
                <a:ext cx="4606290"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num>
                        <m:den>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𝑤</m:t>
                          </m:r>
                        </m:den>
                      </m:f>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15" name="TextBox 14">
                <a:extLst>
                  <a:ext uri="{FF2B5EF4-FFF2-40B4-BE49-F238E27FC236}">
                    <a16:creationId xmlns:a16="http://schemas.microsoft.com/office/drawing/2014/main" id="{D1D02B18-18D0-329C-1EEC-03D6D9709E74}"/>
                  </a:ext>
                </a:extLst>
              </p:cNvPr>
              <p:cNvSpPr txBox="1">
                <a:spLocks noRot="1" noChangeAspect="1" noMove="1" noResize="1" noEditPoints="1" noAdjustHandles="1" noChangeArrowheads="1" noChangeShapeType="1" noTextEdit="1"/>
              </p:cNvSpPr>
              <p:nvPr/>
            </p:nvSpPr>
            <p:spPr>
              <a:xfrm>
                <a:off x="4511392" y="2094137"/>
                <a:ext cx="4606290" cy="619080"/>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1A94681-4A2F-52E4-EDA9-B015C99E5785}"/>
                  </a:ext>
                </a:extLst>
              </p:cNvPr>
              <p:cNvSpPr txBox="1"/>
              <p:nvPr/>
            </p:nvSpPr>
            <p:spPr>
              <a:xfrm>
                <a:off x="2283254" y="1702212"/>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oMath>
                  </m:oMathPara>
                </a14:m>
                <a:endParaRPr lang="en-US" dirty="0"/>
              </a:p>
            </p:txBody>
          </p:sp>
        </mc:Choice>
        <mc:Fallback>
          <p:sp>
            <p:nvSpPr>
              <p:cNvPr id="11" name="TextBox 10">
                <a:extLst>
                  <a:ext uri="{FF2B5EF4-FFF2-40B4-BE49-F238E27FC236}">
                    <a16:creationId xmlns:a16="http://schemas.microsoft.com/office/drawing/2014/main" id="{51A94681-4A2F-52E4-EDA9-B015C99E5785}"/>
                  </a:ext>
                </a:extLst>
              </p:cNvPr>
              <p:cNvSpPr txBox="1">
                <a:spLocks noRot="1" noChangeAspect="1" noMove="1" noResize="1" noEditPoints="1" noAdjustHandles="1" noChangeArrowheads="1" noChangeShapeType="1" noTextEdit="1"/>
              </p:cNvSpPr>
              <p:nvPr/>
            </p:nvSpPr>
            <p:spPr>
              <a:xfrm>
                <a:off x="2283254" y="1702212"/>
                <a:ext cx="46071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7EF519F-14A3-9934-5FA3-C5C98F3874E0}"/>
                  </a:ext>
                </a:extLst>
              </p:cNvPr>
              <p:cNvSpPr txBox="1"/>
              <p:nvPr/>
            </p:nvSpPr>
            <p:spPr>
              <a:xfrm>
                <a:off x="6372200" y="6165304"/>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𝑤</m:t>
                      </m:r>
                    </m:oMath>
                  </m:oMathPara>
                </a14:m>
                <a:endParaRPr lang="en-US" dirty="0"/>
              </a:p>
            </p:txBody>
          </p:sp>
        </mc:Choice>
        <mc:Fallback>
          <p:sp>
            <p:nvSpPr>
              <p:cNvPr id="16" name="TextBox 15">
                <a:extLst>
                  <a:ext uri="{FF2B5EF4-FFF2-40B4-BE49-F238E27FC236}">
                    <a16:creationId xmlns:a16="http://schemas.microsoft.com/office/drawing/2014/main" id="{87EF519F-14A3-9934-5FA3-C5C98F3874E0}"/>
                  </a:ext>
                </a:extLst>
              </p:cNvPr>
              <p:cNvSpPr txBox="1">
                <a:spLocks noRot="1" noChangeAspect="1" noMove="1" noResize="1" noEditPoints="1" noAdjustHandles="1" noChangeArrowheads="1" noChangeShapeType="1" noTextEdit="1"/>
              </p:cNvSpPr>
              <p:nvPr/>
            </p:nvSpPr>
            <p:spPr>
              <a:xfrm>
                <a:off x="6372200" y="6165304"/>
                <a:ext cx="4607168"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536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1</a:t>
            </a:r>
          </a:p>
        </p:txBody>
      </p:sp>
      <p:pic>
        <p:nvPicPr>
          <p:cNvPr id="6" name="Picture 5">
            <a:extLst>
              <a:ext uri="{FF2B5EF4-FFF2-40B4-BE49-F238E27FC236}">
                <a16:creationId xmlns:a16="http://schemas.microsoft.com/office/drawing/2014/main" id="{88EB38C5-EF92-4291-96CD-25CC354391D2}"/>
              </a:ext>
            </a:extLst>
          </p:cNvPr>
          <p:cNvPicPr>
            <a:picLocks noChangeAspect="1"/>
          </p:cNvPicPr>
          <p:nvPr/>
        </p:nvPicPr>
        <p:blipFill>
          <a:blip r:embed="rId3"/>
          <a:stretch>
            <a:fillRect/>
          </a:stretch>
        </p:blipFill>
        <p:spPr>
          <a:xfrm>
            <a:off x="159865" y="2113584"/>
            <a:ext cx="8757594" cy="45557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5A5767-F22E-67B4-DF0C-D0EF65358BFE}"/>
                  </a:ext>
                </a:extLst>
              </p:cNvPr>
              <p:cNvSpPr txBox="1"/>
              <p:nvPr/>
            </p:nvSpPr>
            <p:spPr>
              <a:xfrm>
                <a:off x="502617" y="1665616"/>
                <a:ext cx="14351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GB" sz="2400" b="0" i="1" smtClean="0">
                              <a:latin typeface="Cambria Math" panose="02040503050406030204" pitchFamily="18" charset="0"/>
                            </a:rPr>
                            <m:t>𝑤</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8" name="TextBox 7">
                <a:extLst>
                  <a:ext uri="{FF2B5EF4-FFF2-40B4-BE49-F238E27FC236}">
                    <a16:creationId xmlns:a16="http://schemas.microsoft.com/office/drawing/2014/main" id="{7A5A5767-F22E-67B4-DF0C-D0EF65358BFE}"/>
                  </a:ext>
                </a:extLst>
              </p:cNvPr>
              <p:cNvSpPr txBox="1">
                <a:spLocks noRot="1" noChangeAspect="1" noMove="1" noResize="1" noEditPoints="1" noAdjustHandles="1" noChangeArrowheads="1" noChangeShapeType="1" noTextEdit="1"/>
              </p:cNvSpPr>
              <p:nvPr/>
            </p:nvSpPr>
            <p:spPr>
              <a:xfrm>
                <a:off x="502617" y="1665616"/>
                <a:ext cx="14351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C4574E-4761-2BE0-0097-E7768E9D911C}"/>
                  </a:ext>
                </a:extLst>
              </p:cNvPr>
              <p:cNvSpPr txBox="1"/>
              <p:nvPr/>
            </p:nvSpPr>
            <p:spPr>
              <a:xfrm>
                <a:off x="104775" y="3436183"/>
                <a:ext cx="127265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(0)</m:t>
                          </m:r>
                        </m:sup>
                      </m:sSup>
                      <m:r>
                        <a:rPr lang="en-US" b="0" i="1" smtClean="0">
                          <a:solidFill>
                            <a:srgbClr val="FFC000"/>
                          </a:solidFill>
                          <a:latin typeface="Cambria Math" panose="02040503050406030204" pitchFamily="18" charset="0"/>
                        </a:rPr>
                        <m:t>=−4</m:t>
                      </m:r>
                    </m:oMath>
                  </m:oMathPara>
                </a14:m>
                <a:endParaRPr lang="en-US" dirty="0">
                  <a:solidFill>
                    <a:srgbClr val="C00000"/>
                  </a:solidFill>
                </a:endParaRPr>
              </a:p>
            </p:txBody>
          </p:sp>
        </mc:Choice>
        <mc:Fallback xmlns="">
          <p:sp>
            <p:nvSpPr>
              <p:cNvPr id="9" name="TextBox 8">
                <a:extLst>
                  <a:ext uri="{FF2B5EF4-FFF2-40B4-BE49-F238E27FC236}">
                    <a16:creationId xmlns:a16="http://schemas.microsoft.com/office/drawing/2014/main" id="{69C4574E-4761-2BE0-0097-E7768E9D911C}"/>
                  </a:ext>
                </a:extLst>
              </p:cNvPr>
              <p:cNvSpPr txBox="1">
                <a:spLocks noRot="1" noChangeAspect="1" noMove="1" noResize="1" noEditPoints="1" noAdjustHandles="1" noChangeArrowheads="1" noChangeShapeType="1" noTextEdit="1"/>
              </p:cNvSpPr>
              <p:nvPr/>
            </p:nvSpPr>
            <p:spPr>
              <a:xfrm>
                <a:off x="104775" y="3436183"/>
                <a:ext cx="1272656" cy="380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2257B1-DD33-418E-2030-324D092A5E0B}"/>
                  </a:ext>
                </a:extLst>
              </p:cNvPr>
              <p:cNvSpPr txBox="1"/>
              <p:nvPr/>
            </p:nvSpPr>
            <p:spPr>
              <a:xfrm>
                <a:off x="104775" y="3091799"/>
                <a:ext cx="98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=0.8</m:t>
                      </m:r>
                    </m:oMath>
                  </m:oMathPara>
                </a14:m>
                <a:endParaRPr lang="en-US" dirty="0"/>
              </a:p>
            </p:txBody>
          </p:sp>
        </mc:Choice>
        <mc:Fallback xmlns="">
          <p:sp>
            <p:nvSpPr>
              <p:cNvPr id="10" name="TextBox 9">
                <a:extLst>
                  <a:ext uri="{FF2B5EF4-FFF2-40B4-BE49-F238E27FC236}">
                    <a16:creationId xmlns:a16="http://schemas.microsoft.com/office/drawing/2014/main" id="{162257B1-DD33-418E-2030-324D092A5E0B}"/>
                  </a:ext>
                </a:extLst>
              </p:cNvPr>
              <p:cNvSpPr txBox="1">
                <a:spLocks noRot="1" noChangeAspect="1" noMove="1" noResize="1" noEditPoints="1" noAdjustHandles="1" noChangeArrowheads="1" noChangeShapeType="1" noTextEdit="1"/>
              </p:cNvSpPr>
              <p:nvPr/>
            </p:nvSpPr>
            <p:spPr>
              <a:xfrm>
                <a:off x="104775" y="3091799"/>
                <a:ext cx="988347" cy="369332"/>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A17BEDC7-C04E-AE96-5C8D-60C1C0E994CE}"/>
              </a:ext>
            </a:extLst>
          </p:cNvPr>
          <p:cNvSpPr/>
          <p:nvPr/>
        </p:nvSpPr>
        <p:spPr>
          <a:xfrm>
            <a:off x="5445151" y="5812508"/>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88EF27-9E36-5DC4-9CE2-51C2BB7791A6}"/>
                  </a:ext>
                </a:extLst>
              </p:cNvPr>
              <p:cNvSpPr txBox="1"/>
              <p:nvPr/>
            </p:nvSpPr>
            <p:spPr>
              <a:xfrm>
                <a:off x="107504" y="3717032"/>
                <a:ext cx="2904513"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GB" b="0" i="1" smtClean="0">
                              <a:solidFill>
                                <a:srgbClr val="C00000"/>
                              </a:solidFill>
                              <a:latin typeface="Cambria Math" panose="02040503050406030204" pitchFamily="18" charset="0"/>
                            </a:rPr>
                            <m:t>𝑤</m:t>
                          </m:r>
                        </m:e>
                        <m: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=−4</m:t>
                      </m:r>
                      <m:r>
                        <a:rPr lang="en-GB" b="0" i="1" smtClean="0">
                          <a:solidFill>
                            <a:srgbClr val="C00000"/>
                          </a:solidFill>
                          <a:latin typeface="Cambria Math" panose="02040503050406030204" pitchFamily="18" charset="0"/>
                        </a:rPr>
                        <m:t>−0.8∗2∗(−4)</m:t>
                      </m:r>
                    </m:oMath>
                  </m:oMathPara>
                </a14:m>
                <a:endParaRPr lang="en-US" dirty="0">
                  <a:solidFill>
                    <a:srgbClr val="C00000"/>
                  </a:solidFill>
                </a:endParaRPr>
              </a:p>
            </p:txBody>
          </p:sp>
        </mc:Choice>
        <mc:Fallback xmlns="">
          <p:sp>
            <p:nvSpPr>
              <p:cNvPr id="12" name="TextBox 11">
                <a:extLst>
                  <a:ext uri="{FF2B5EF4-FFF2-40B4-BE49-F238E27FC236}">
                    <a16:creationId xmlns:a16="http://schemas.microsoft.com/office/drawing/2014/main" id="{2D88EF27-9E36-5DC4-9CE2-51C2BB7791A6}"/>
                  </a:ext>
                </a:extLst>
              </p:cNvPr>
              <p:cNvSpPr txBox="1">
                <a:spLocks noRot="1" noChangeAspect="1" noMove="1" noResize="1" noEditPoints="1" noAdjustHandles="1" noChangeArrowheads="1" noChangeShapeType="1" noTextEdit="1"/>
              </p:cNvSpPr>
              <p:nvPr/>
            </p:nvSpPr>
            <p:spPr>
              <a:xfrm>
                <a:off x="107504" y="3717032"/>
                <a:ext cx="2904513" cy="380810"/>
              </a:xfrm>
              <a:prstGeom prst="rect">
                <a:avLst/>
              </a:prstGeom>
              <a:blipFill>
                <a:blip r:embed="rId7"/>
                <a:stretch>
                  <a:fillRect b="-1290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1C23AC3-043E-1E80-14DF-A84485D0A92E}"/>
              </a:ext>
            </a:extLst>
          </p:cNvPr>
          <p:cNvSpPr/>
          <p:nvPr/>
        </p:nvSpPr>
        <p:spPr>
          <a:xfrm>
            <a:off x="2961203" y="5308452"/>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C936C0-1052-0DB5-5B58-5B092CD55353}"/>
                  </a:ext>
                </a:extLst>
              </p:cNvPr>
              <p:cNvSpPr txBox="1"/>
              <p:nvPr/>
            </p:nvSpPr>
            <p:spPr>
              <a:xfrm>
                <a:off x="4586838" y="1742181"/>
                <a:ext cx="4589144" cy="351956"/>
              </a:xfrm>
              <a:prstGeom prst="rect">
                <a:avLst/>
              </a:prstGeom>
              <a:noFill/>
            </p:spPr>
            <p:txBody>
              <a:bodyPr wrap="square">
                <a:spAutoFit/>
              </a:bodyPr>
              <a:lstStyle/>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p:txBody>
          </p:sp>
        </mc:Choice>
        <mc:Fallback xmlns="">
          <p:sp>
            <p:nvSpPr>
              <p:cNvPr id="14" name="TextBox 13">
                <a:extLst>
                  <a:ext uri="{FF2B5EF4-FFF2-40B4-BE49-F238E27FC236}">
                    <a16:creationId xmlns:a16="http://schemas.microsoft.com/office/drawing/2014/main" id="{8DC936C0-1052-0DB5-5B58-5B092CD55353}"/>
                  </a:ext>
                </a:extLst>
              </p:cNvPr>
              <p:cNvSpPr txBox="1">
                <a:spLocks noRot="1" noChangeAspect="1" noMove="1" noResize="1" noEditPoints="1" noAdjustHandles="1" noChangeArrowheads="1" noChangeShapeType="1" noTextEdit="1"/>
              </p:cNvSpPr>
              <p:nvPr/>
            </p:nvSpPr>
            <p:spPr>
              <a:xfrm>
                <a:off x="4586838" y="1742181"/>
                <a:ext cx="4589144" cy="351956"/>
              </a:xfrm>
              <a:prstGeom prst="rect">
                <a:avLst/>
              </a:prstGeom>
              <a:blipFill>
                <a:blip r:embed="rId8"/>
                <a:stretch>
                  <a:fillRect t="-344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C2E027-386F-2E05-40C3-E580F52E97AF}"/>
                  </a:ext>
                </a:extLst>
              </p:cNvPr>
              <p:cNvSpPr txBox="1"/>
              <p:nvPr/>
            </p:nvSpPr>
            <p:spPr>
              <a:xfrm>
                <a:off x="4511392" y="2094137"/>
                <a:ext cx="4606290"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num>
                        <m:den>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𝑤</m:t>
                          </m:r>
                        </m:den>
                      </m:f>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15" name="TextBox 14">
                <a:extLst>
                  <a:ext uri="{FF2B5EF4-FFF2-40B4-BE49-F238E27FC236}">
                    <a16:creationId xmlns:a16="http://schemas.microsoft.com/office/drawing/2014/main" id="{52C2E027-386F-2E05-40C3-E580F52E97AF}"/>
                  </a:ext>
                </a:extLst>
              </p:cNvPr>
              <p:cNvSpPr txBox="1">
                <a:spLocks noRot="1" noChangeAspect="1" noMove="1" noResize="1" noEditPoints="1" noAdjustHandles="1" noChangeArrowheads="1" noChangeShapeType="1" noTextEdit="1"/>
              </p:cNvSpPr>
              <p:nvPr/>
            </p:nvSpPr>
            <p:spPr>
              <a:xfrm>
                <a:off x="4511392" y="2094137"/>
                <a:ext cx="4606290" cy="619080"/>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8B70628-AD62-8D7E-082F-3011A64042DE}"/>
                  </a:ext>
                </a:extLst>
              </p:cNvPr>
              <p:cNvSpPr txBox="1"/>
              <p:nvPr/>
            </p:nvSpPr>
            <p:spPr>
              <a:xfrm>
                <a:off x="2283254" y="1702212"/>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oMath>
                  </m:oMathPara>
                </a14:m>
                <a:endParaRPr lang="en-US" dirty="0"/>
              </a:p>
            </p:txBody>
          </p:sp>
        </mc:Choice>
        <mc:Fallback>
          <p:sp>
            <p:nvSpPr>
              <p:cNvPr id="16" name="TextBox 15">
                <a:extLst>
                  <a:ext uri="{FF2B5EF4-FFF2-40B4-BE49-F238E27FC236}">
                    <a16:creationId xmlns:a16="http://schemas.microsoft.com/office/drawing/2014/main" id="{48B70628-AD62-8D7E-082F-3011A64042DE}"/>
                  </a:ext>
                </a:extLst>
              </p:cNvPr>
              <p:cNvSpPr txBox="1">
                <a:spLocks noRot="1" noChangeAspect="1" noMove="1" noResize="1" noEditPoints="1" noAdjustHandles="1" noChangeArrowheads="1" noChangeShapeType="1" noTextEdit="1"/>
              </p:cNvSpPr>
              <p:nvPr/>
            </p:nvSpPr>
            <p:spPr>
              <a:xfrm>
                <a:off x="2283254" y="1702212"/>
                <a:ext cx="46071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CA03C32-9198-FCCF-DF02-D74FBA57D9CB}"/>
                  </a:ext>
                </a:extLst>
              </p:cNvPr>
              <p:cNvSpPr txBox="1"/>
              <p:nvPr/>
            </p:nvSpPr>
            <p:spPr>
              <a:xfrm>
                <a:off x="6372200" y="6165304"/>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𝑤</m:t>
                      </m:r>
                    </m:oMath>
                  </m:oMathPara>
                </a14:m>
                <a:endParaRPr lang="en-US" dirty="0"/>
              </a:p>
            </p:txBody>
          </p:sp>
        </mc:Choice>
        <mc:Fallback>
          <p:sp>
            <p:nvSpPr>
              <p:cNvPr id="17" name="TextBox 16">
                <a:extLst>
                  <a:ext uri="{FF2B5EF4-FFF2-40B4-BE49-F238E27FC236}">
                    <a16:creationId xmlns:a16="http://schemas.microsoft.com/office/drawing/2014/main" id="{4CA03C32-9198-FCCF-DF02-D74FBA57D9CB}"/>
                  </a:ext>
                </a:extLst>
              </p:cNvPr>
              <p:cNvSpPr txBox="1">
                <a:spLocks noRot="1" noChangeAspect="1" noMove="1" noResize="1" noEditPoints="1" noAdjustHandles="1" noChangeArrowheads="1" noChangeShapeType="1" noTextEdit="1"/>
              </p:cNvSpPr>
              <p:nvPr/>
            </p:nvSpPr>
            <p:spPr>
              <a:xfrm>
                <a:off x="6372200" y="6165304"/>
                <a:ext cx="4607168"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947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Convolution Layer </a:t>
            </a:r>
          </a:p>
        </p:txBody>
      </p:sp>
      <p:graphicFrame>
        <p:nvGraphicFramePr>
          <p:cNvPr id="9" name="Table 8"/>
          <p:cNvGraphicFramePr>
            <a:graphicFrameLocks noGrp="1"/>
          </p:cNvGraphicFramePr>
          <p:nvPr/>
        </p:nvGraphicFramePr>
        <p:xfrm>
          <a:off x="1339255" y="1988840"/>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3915767" y="238095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1347192" y="1988840"/>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nvGraphicFramePr>
        <p:xfrm>
          <a:off x="1691680" y="198884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nvGraphicFramePr>
        <p:xfrm>
          <a:off x="1348780" y="234920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1691680" y="2349202"/>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1340842" y="270004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1688505" y="2709565"/>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1345605" y="2341265"/>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23" name="Table 22"/>
          <p:cNvGraphicFramePr>
            <a:graphicFrameLocks noGrp="1"/>
          </p:cNvGraphicFramePr>
          <p:nvPr/>
        </p:nvGraphicFramePr>
        <p:xfrm>
          <a:off x="6785967" y="2343932"/>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785967" y="2340757"/>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nvGraphicFramePr>
        <p:xfrm>
          <a:off x="7141567" y="2340757"/>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6" name="Table 25"/>
          <p:cNvGraphicFramePr>
            <a:graphicFrameLocks noGrp="1"/>
          </p:cNvGraphicFramePr>
          <p:nvPr/>
        </p:nvGraphicFramePr>
        <p:xfrm>
          <a:off x="7493992" y="2340757"/>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6779617" y="26661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nvGraphicFramePr>
        <p:xfrm>
          <a:off x="7136805" y="26661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9" name="Table 28"/>
          <p:cNvGraphicFramePr>
            <a:graphicFrameLocks noGrp="1"/>
          </p:cNvGraphicFramePr>
          <p:nvPr/>
        </p:nvGraphicFramePr>
        <p:xfrm>
          <a:off x="7489230" y="26661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30" name="Table 29"/>
          <p:cNvGraphicFramePr>
            <a:graphicFrameLocks noGrp="1"/>
          </p:cNvGraphicFramePr>
          <p:nvPr/>
        </p:nvGraphicFramePr>
        <p:xfrm>
          <a:off x="6785967" y="30090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nvGraphicFramePr>
        <p:xfrm>
          <a:off x="7141567" y="3009094"/>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32" name="Table 31"/>
          <p:cNvGraphicFramePr>
            <a:graphicFrameLocks noGrp="1"/>
          </p:cNvGraphicFramePr>
          <p:nvPr/>
        </p:nvGraphicFramePr>
        <p:xfrm>
          <a:off x="7493992" y="3009094"/>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3" name="TextBox 32"/>
              <p:cNvSpPr txBox="1"/>
              <p:nvPr/>
            </p:nvSpPr>
            <p:spPr>
              <a:xfrm rot="16200000">
                <a:off x="157826" y="2688897"/>
                <a:ext cx="1944216" cy="400110"/>
              </a:xfrm>
              <a:prstGeom prst="rect">
                <a:avLst/>
              </a:prstGeom>
              <a:noFill/>
            </p:spPr>
            <p:txBody>
              <a:bodyPr wrap="square" rtlCol="0">
                <a:spAutoFit/>
              </a:bodyPr>
              <a:lstStyle/>
              <a:p>
                <a:pPr algn="ctr"/>
                <a:r>
                  <a:rPr lang="en-AU" sz="2000" b="0" dirty="0"/>
                  <a:t>Input I</a:t>
                </a:r>
                <a14:m>
                  <m:oMath xmlns:m="http://schemas.openxmlformats.org/officeDocument/2006/math">
                    <m:r>
                      <a:rPr lang="en-AU" sz="2000" b="0" i="1" dirty="0" smtClean="0">
                        <a:latin typeface="Cambria Math" panose="02040503050406030204" pitchFamily="18" charset="0"/>
                      </a:rPr>
                      <m:t>(:,:)</m:t>
                    </m:r>
                  </m:oMath>
                </a14:m>
                <a:endParaRPr lang="en-US" sz="2000" b="0" dirty="0"/>
              </a:p>
            </p:txBody>
          </p:sp>
        </mc:Choice>
        <mc:Fallback xmlns="">
          <p:sp>
            <p:nvSpPr>
              <p:cNvPr id="33" name="TextBox 32"/>
              <p:cNvSpPr txBox="1">
                <a:spLocks noRot="1" noChangeAspect="1" noMove="1" noResize="1" noEditPoints="1" noAdjustHandles="1" noChangeArrowheads="1" noChangeShapeType="1" noTextEdit="1"/>
              </p:cNvSpPr>
              <p:nvPr/>
            </p:nvSpPr>
            <p:spPr>
              <a:xfrm rot="16200000">
                <a:off x="157826" y="2688897"/>
                <a:ext cx="1944216" cy="400110"/>
              </a:xfrm>
              <a:prstGeom prst="rect">
                <a:avLst/>
              </a:prstGeom>
              <a:blipFill>
                <a:blip r:embed="rId3"/>
                <a:stretch>
                  <a:fillRect l="-9231" r="-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459212" y="1982996"/>
                <a:ext cx="1944216"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dirty="0" smtClean="0">
                            <a:latin typeface="Cambria Math" panose="02040503050406030204" pitchFamily="18" charset="0"/>
                          </a:rPr>
                        </m:ctrlPr>
                      </m:sSubPr>
                      <m:e>
                        <m:r>
                          <a:rPr lang="en-AU" sz="2000" b="0" i="1" dirty="0" smtClean="0">
                            <a:latin typeface="Cambria Math" panose="02040503050406030204" pitchFamily="18" charset="0"/>
                          </a:rPr>
                          <m:t>𝐾</m:t>
                        </m:r>
                      </m:e>
                      <m:sub>
                        <m:r>
                          <a:rPr lang="en-AU" sz="2000" b="0" i="1" dirty="0" smtClean="0">
                            <a:latin typeface="Cambria Math" panose="02040503050406030204" pitchFamily="18" charset="0"/>
                          </a:rPr>
                          <m:t>0</m:t>
                        </m:r>
                      </m:sub>
                    </m:sSub>
                    <m:r>
                      <a:rPr lang="en-AU" sz="2000" b="0" i="1" dirty="0" smtClean="0">
                        <a:latin typeface="Cambria Math" panose="02040503050406030204" pitchFamily="18" charset="0"/>
                      </a:rPr>
                      <m:t>(:,:)</m:t>
                    </m:r>
                  </m:oMath>
                </a14:m>
                <a:endParaRPr lang="en-US" sz="2000" b="0" dirty="0"/>
              </a:p>
            </p:txBody>
          </p:sp>
        </mc:Choice>
        <mc:Fallback xmlns="">
          <p:sp>
            <p:nvSpPr>
              <p:cNvPr id="34" name="TextBox 33"/>
              <p:cNvSpPr txBox="1">
                <a:spLocks noRot="1" noChangeAspect="1" noMove="1" noResize="1" noEditPoints="1" noAdjustHandles="1" noChangeArrowheads="1" noChangeShapeType="1" noTextEdit="1"/>
              </p:cNvSpPr>
              <p:nvPr/>
            </p:nvSpPr>
            <p:spPr>
              <a:xfrm>
                <a:off x="3459212" y="1982996"/>
                <a:ext cx="1944216" cy="400110"/>
              </a:xfrm>
              <a:prstGeom prst="rect">
                <a:avLst/>
              </a:prstGeom>
              <a:blipFill>
                <a:blip r:embed="rId4"/>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339532" y="1902071"/>
                <a:ext cx="1944216"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dirty="0" smtClean="0">
                            <a:latin typeface="Cambria Math" panose="02040503050406030204" pitchFamily="18" charset="0"/>
                          </a:rPr>
                        </m:ctrlPr>
                      </m:sSubPr>
                      <m:e>
                        <m:r>
                          <a:rPr lang="en-AU" sz="2000" b="0" i="1" dirty="0" smtClean="0">
                            <a:latin typeface="Cambria Math" panose="02040503050406030204" pitchFamily="18" charset="0"/>
                          </a:rPr>
                          <m:t>𝑜</m:t>
                        </m:r>
                      </m:e>
                      <m:sub>
                        <m:r>
                          <a:rPr lang="en-AU" sz="2000" b="0" i="1" dirty="0" smtClean="0">
                            <a:latin typeface="Cambria Math" panose="02040503050406030204" pitchFamily="18" charset="0"/>
                          </a:rPr>
                          <m:t>0</m:t>
                        </m:r>
                      </m:sub>
                    </m:sSub>
                    <m:r>
                      <a:rPr lang="en-AU" sz="2000" b="0" i="1" dirty="0" smtClean="0">
                        <a:latin typeface="Cambria Math" panose="02040503050406030204" pitchFamily="18" charset="0"/>
                      </a:rPr>
                      <m:t>(:,:)</m:t>
                    </m:r>
                  </m:oMath>
                </a14:m>
                <a:endParaRPr lang="en-US" sz="2000" b="0" dirty="0"/>
              </a:p>
            </p:txBody>
          </p:sp>
        </mc:Choice>
        <mc:Fallback xmlns="">
          <p:sp>
            <p:nvSpPr>
              <p:cNvPr id="35" name="TextBox 34"/>
              <p:cNvSpPr txBox="1">
                <a:spLocks noRot="1" noChangeAspect="1" noMove="1" noResize="1" noEditPoints="1" noAdjustHandles="1" noChangeArrowheads="1" noChangeShapeType="1" noTextEdit="1"/>
              </p:cNvSpPr>
              <p:nvPr/>
            </p:nvSpPr>
            <p:spPr>
              <a:xfrm>
                <a:off x="6339532" y="1902071"/>
                <a:ext cx="1944216" cy="400110"/>
              </a:xfrm>
              <a:prstGeom prst="rect">
                <a:avLst/>
              </a:prstGeom>
              <a:blipFill>
                <a:blip r:embed="rId5"/>
                <a:stretch>
                  <a:fillRect t="-7576"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6" name="Table 35"/>
              <p:cNvGraphicFramePr>
                <a:graphicFrameLocks noGrp="1"/>
              </p:cNvGraphicFramePr>
              <p:nvPr/>
            </p:nvGraphicFramePr>
            <p:xfrm>
              <a:off x="2283057"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r>
                                  <a:rPr lang="en-AU" sz="1400" b="1" i="1" dirty="0" smtClean="0">
                                    <a:solidFill>
                                      <a:schemeClr val="tx1"/>
                                    </a:solidFill>
                                    <a:latin typeface="Cambria Math" panose="02040503050406030204" pitchFamily="18" charset="0"/>
                                    <a:ea typeface="Cambria Math" panose="02040503050406030204" pitchFamily="18" charset="0"/>
                                  </a:rPr>
                                  <m:t>×</m:t>
                                </m:r>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36" name="Table 35"/>
              <p:cNvGraphicFramePr>
                <a:graphicFrameLocks noGrp="1"/>
              </p:cNvGraphicFramePr>
              <p:nvPr>
                <p:extLst>
                  <p:ext uri="{D42A27DB-BD31-4B8C-83A1-F6EECF244321}">
                    <p14:modId xmlns:p14="http://schemas.microsoft.com/office/powerpoint/2010/main" val="2408628160"/>
                  </p:ext>
                </p:extLst>
              </p:nvPr>
            </p:nvGraphicFramePr>
            <p:xfrm>
              <a:off x="2283057"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p:cxnSp>
        <p:nvCxnSpPr>
          <p:cNvPr id="37" name="Straight Arrow Connector 36"/>
          <p:cNvCxnSpPr>
            <a:endCxn id="36" idx="0"/>
          </p:cNvCxnSpPr>
          <p:nvPr/>
        </p:nvCxnSpPr>
        <p:spPr bwMode="auto">
          <a:xfrm>
            <a:off x="2397324" y="3083421"/>
            <a:ext cx="1061887" cy="1531933"/>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p:nvPr/>
        </p:nvCxnSpPr>
        <p:spPr bwMode="auto">
          <a:xfrm flipH="1">
            <a:off x="3573478" y="3396953"/>
            <a:ext cx="342289" cy="1218401"/>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Rectangle 38"/>
          <p:cNvSpPr/>
          <p:nvPr/>
        </p:nvSpPr>
        <p:spPr>
          <a:xfrm>
            <a:off x="2063529" y="3930473"/>
            <a:ext cx="3470822" cy="400110"/>
          </a:xfrm>
          <a:prstGeom prst="rect">
            <a:avLst/>
          </a:prstGeom>
        </p:spPr>
        <p:txBody>
          <a:bodyPr wrap="none">
            <a:spAutoFit/>
          </a:bodyPr>
          <a:lstStyle/>
          <a:p>
            <a:r>
              <a:rPr lang="en-US" sz="2000" dirty="0"/>
              <a:t>Element wise multiplication</a:t>
            </a:r>
          </a:p>
        </p:txBody>
      </p:sp>
      <mc:AlternateContent xmlns:mc="http://schemas.openxmlformats.org/markup-compatibility/2006" xmlns:a14="http://schemas.microsoft.com/office/drawing/2010/main">
        <mc:Choice Requires="a14">
          <p:graphicFrame>
            <p:nvGraphicFramePr>
              <p:cNvPr id="40" name="Table 39"/>
              <p:cNvGraphicFramePr>
                <a:graphicFrameLocks noGrp="1"/>
              </p:cNvGraphicFramePr>
              <p:nvPr/>
            </p:nvGraphicFramePr>
            <p:xfrm>
              <a:off x="2288422"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extLst>
                      <a:ext uri="{0D108BD9-81ED-4DB2-BD59-A6C34878D82A}">
                        <a16:rowId xmlns:a16="http://schemas.microsoft.com/office/drawing/2014/main" val="10000"/>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𝟏</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extLst>
                      <a:ext uri="{0D108BD9-81ED-4DB2-BD59-A6C34878D82A}">
                        <a16:rowId xmlns:a16="http://schemas.microsoft.com/office/drawing/2014/main" val="10001"/>
                      </a:ext>
                    </a:extLst>
                  </a:tr>
                  <a:tr h="338667">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𝟎</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AU" sz="1400" b="1" i="1" dirty="0" smtClean="0">
                                    <a:solidFill>
                                      <a:schemeClr val="tx1"/>
                                    </a:solidFill>
                                    <a:latin typeface="Cambria Math" panose="02040503050406030204" pitchFamily="18" charset="0"/>
                                  </a:rPr>
                                  <m:t>−</m:t>
                                </m:r>
                                <m:r>
                                  <a:rPr lang="en-AU" sz="1400" b="1" i="1" dirty="0" smtClean="0">
                                    <a:solidFill>
                                      <a:schemeClr val="tx1"/>
                                    </a:solidFill>
                                    <a:latin typeface="Cambria Math" panose="02040503050406030204" pitchFamily="18" charset="0"/>
                                  </a:rPr>
                                  <m:t>𝟐</m:t>
                                </m:r>
                              </m:oMath>
                            </m:oMathPara>
                          </a14:m>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lumOff val="5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40" name="Table 39"/>
              <p:cNvGraphicFramePr>
                <a:graphicFrameLocks noGrp="1"/>
              </p:cNvGraphicFramePr>
              <p:nvPr>
                <p:extLst>
                  <p:ext uri="{D42A27DB-BD31-4B8C-83A1-F6EECF244321}">
                    <p14:modId xmlns:p14="http://schemas.microsoft.com/office/powerpoint/2010/main" val="3062716164"/>
                  </p:ext>
                </p:extLst>
              </p:nvPr>
            </p:nvGraphicFramePr>
            <p:xfrm>
              <a:off x="2288422" y="4615354"/>
              <a:ext cx="2352309" cy="1016001"/>
            </p:xfrm>
            <a:graphic>
              <a:graphicData uri="http://schemas.openxmlformats.org/drawingml/2006/table">
                <a:tbl>
                  <a:tblPr firstRow="1" bandRow="1">
                    <a:tableStyleId>{5C22544A-7EE6-4342-B048-85BDC9FD1C3A}</a:tableStyleId>
                  </a:tblPr>
                  <a:tblGrid>
                    <a:gridCol w="784103">
                      <a:extLst>
                        <a:ext uri="{9D8B030D-6E8A-4147-A177-3AD203B41FA5}">
                          <a16:colId xmlns:a16="http://schemas.microsoft.com/office/drawing/2014/main" val="20000"/>
                        </a:ext>
                      </a:extLst>
                    </a:gridCol>
                    <a:gridCol w="784103">
                      <a:extLst>
                        <a:ext uri="{9D8B030D-6E8A-4147-A177-3AD203B41FA5}">
                          <a16:colId xmlns:a16="http://schemas.microsoft.com/office/drawing/2014/main" val="20001"/>
                        </a:ext>
                      </a:extLst>
                    </a:gridCol>
                    <a:gridCol w="784103">
                      <a:extLst>
                        <a:ext uri="{9D8B030D-6E8A-4147-A177-3AD203B41FA5}">
                          <a16:colId xmlns:a16="http://schemas.microsoft.com/office/drawing/2014/main" val="20002"/>
                        </a:ext>
                      </a:extLst>
                    </a:gridCol>
                  </a:tblGrid>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1786" r="-2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1786" r="-101550" b="-201786"/>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1786" r="-1550" b="-201786"/>
                          </a:stretch>
                        </a:blipFill>
                      </a:tcPr>
                    </a:tc>
                    <a:extLst>
                      <a:ext uri="{0D108BD9-81ED-4DB2-BD59-A6C34878D82A}">
                        <a16:rowId xmlns:a16="http://schemas.microsoft.com/office/drawing/2014/main" val="10000"/>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103636" r="-2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103636" r="-101550" b="-105455"/>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103636" r="-1550" b="-105455"/>
                          </a:stretch>
                        </a:blipFill>
                      </a:tcPr>
                    </a:tc>
                    <a:extLst>
                      <a:ext uri="{0D108BD9-81ED-4DB2-BD59-A6C34878D82A}">
                        <a16:rowId xmlns:a16="http://schemas.microsoft.com/office/drawing/2014/main" val="10001"/>
                      </a:ext>
                    </a:extLst>
                  </a:tr>
                  <a:tr h="338667">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75" t="-200000" r="-2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775" t="-200000" r="-101550" b="-3571"/>
                          </a:stretch>
                        </a:blipFill>
                      </a:tcPr>
                    </a:tc>
                    <a:tc>
                      <a:txBody>
                        <a:bodyPr/>
                        <a:lstStyle/>
                        <a:p>
                          <a:endParaRPr lang="en-US"/>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775" t="-200000" r="-1550" b="-3571"/>
                          </a:stretch>
                        </a:blipFill>
                      </a:tcPr>
                    </a:tc>
                    <a:extLst>
                      <a:ext uri="{0D108BD9-81ED-4DB2-BD59-A6C34878D82A}">
                        <a16:rowId xmlns:a16="http://schemas.microsoft.com/office/drawing/2014/main" val="10002"/>
                      </a:ext>
                    </a:extLst>
                  </a:tr>
                </a:tbl>
              </a:graphicData>
            </a:graphic>
          </p:graphicFrame>
        </mc:Fallback>
      </mc:AlternateContent>
      <p:sp>
        <p:nvSpPr>
          <p:cNvPr id="41" name="Rectangle 40"/>
          <p:cNvSpPr/>
          <p:nvPr/>
        </p:nvSpPr>
        <p:spPr>
          <a:xfrm>
            <a:off x="3675236" y="5597272"/>
            <a:ext cx="726481" cy="400110"/>
          </a:xfrm>
          <a:prstGeom prst="rect">
            <a:avLst/>
          </a:prstGeom>
        </p:spPr>
        <p:txBody>
          <a:bodyPr wrap="none">
            <a:spAutoFit/>
          </a:bodyPr>
          <a:lstStyle/>
          <a:p>
            <a:r>
              <a:rPr lang="en-US" sz="2000" dirty="0"/>
              <a:t>Sum</a:t>
            </a:r>
          </a:p>
        </p:txBody>
      </p:sp>
      <mc:AlternateContent xmlns:mc="http://schemas.openxmlformats.org/markup-compatibility/2006" xmlns:a14="http://schemas.microsoft.com/office/drawing/2010/main">
        <mc:Choice Requires="a14">
          <p:sp>
            <p:nvSpPr>
              <p:cNvPr id="42" name="TextBox 41"/>
              <p:cNvSpPr txBox="1"/>
              <p:nvPr/>
            </p:nvSpPr>
            <p:spPr>
              <a:xfrm>
                <a:off x="2493454" y="5975420"/>
                <a:ext cx="6218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1" i="1" smtClean="0">
                          <a:latin typeface="Cambria Math" panose="02040503050406030204" pitchFamily="18" charset="0"/>
                        </a:rPr>
                        <m:t>𝟎</m:t>
                      </m:r>
                      <m:r>
                        <a:rPr lang="en-AU" b="1" i="1" smtClean="0">
                          <a:latin typeface="Cambria Math" panose="02040503050406030204" pitchFamily="18" charset="0"/>
                        </a:rPr>
                        <m:t>+</m:t>
                      </m:r>
                      <m:r>
                        <a:rPr lang="en-AU" b="1" i="1" smtClean="0">
                          <a:latin typeface="Cambria Math" panose="02040503050406030204" pitchFamily="18" charset="0"/>
                        </a:rPr>
                        <m:t>𝟎</m:t>
                      </m:r>
                      <m:r>
                        <a:rPr lang="en-AU" b="1" i="1" smtClean="0">
                          <a:latin typeface="Cambria Math" panose="02040503050406030204" pitchFamily="18" charset="0"/>
                        </a:rPr>
                        <m:t>+</m:t>
                      </m:r>
                      <m:r>
                        <a:rPr lang="en-AU" b="1" i="1" smtClean="0">
                          <a:latin typeface="Cambria Math" panose="02040503050406030204" pitchFamily="18" charset="0"/>
                        </a:rPr>
                        <m:t>𝟎</m:t>
                      </m:r>
                      <m:r>
                        <a:rPr lang="en-AU" b="1" i="1" smtClean="0">
                          <a:latin typeface="Cambria Math" panose="02040503050406030204" pitchFamily="18" charset="0"/>
                        </a:rPr>
                        <m:t>+</m:t>
                      </m:r>
                      <m:r>
                        <a:rPr lang="en-AU" b="1" i="1" smtClean="0">
                          <a:latin typeface="Cambria Math" panose="02040503050406030204" pitchFamily="18" charset="0"/>
                        </a:rPr>
                        <m:t>𝟐</m:t>
                      </m:r>
                      <m:r>
                        <a:rPr lang="en-AU" b="1" i="1" smtClean="0">
                          <a:latin typeface="Cambria Math" panose="02040503050406030204" pitchFamily="18" charset="0"/>
                        </a:rPr>
                        <m:t>+</m:t>
                      </m:r>
                      <m:r>
                        <a:rPr lang="en-AU" b="1" i="1" smtClean="0">
                          <a:latin typeface="Cambria Math" panose="02040503050406030204" pitchFamily="18" charset="0"/>
                        </a:rPr>
                        <m:t>𝟏</m:t>
                      </m:r>
                      <m:r>
                        <a:rPr lang="en-AU" b="1" i="1" smtClean="0">
                          <a:latin typeface="Cambria Math" panose="02040503050406030204" pitchFamily="18" charset="0"/>
                        </a:rPr>
                        <m:t>+</m:t>
                      </m:r>
                      <m:d>
                        <m:dPr>
                          <m:ctrlPr>
                            <a:rPr lang="en-AU" b="1" i="1" smtClean="0">
                              <a:latin typeface="Cambria Math" panose="02040503050406030204" pitchFamily="18" charset="0"/>
                            </a:rPr>
                          </m:ctrlPr>
                        </m:dPr>
                        <m:e>
                          <m:r>
                            <a:rPr lang="en-AU" b="1" i="1" smtClean="0">
                              <a:latin typeface="Cambria Math" panose="02040503050406030204" pitchFamily="18" charset="0"/>
                            </a:rPr>
                            <m:t>−</m:t>
                          </m:r>
                          <m:r>
                            <a:rPr lang="en-AU" b="1" i="1" smtClean="0">
                              <a:latin typeface="Cambria Math" panose="02040503050406030204" pitchFamily="18" charset="0"/>
                            </a:rPr>
                            <m:t>𝟐</m:t>
                          </m:r>
                        </m:e>
                      </m:d>
                      <m:r>
                        <a:rPr lang="en-AU" b="1" i="1" smtClean="0">
                          <a:latin typeface="Cambria Math" panose="02040503050406030204" pitchFamily="18" charset="0"/>
                        </a:rPr>
                        <m:t>+</m:t>
                      </m:r>
                      <m:r>
                        <a:rPr lang="en-AU" b="1" i="1" smtClean="0">
                          <a:latin typeface="Cambria Math" panose="02040503050406030204" pitchFamily="18" charset="0"/>
                        </a:rPr>
                        <m:t>𝟐</m:t>
                      </m:r>
                      <m:r>
                        <a:rPr lang="en-AU" b="1" i="1" smtClean="0">
                          <a:latin typeface="Cambria Math" panose="02040503050406030204" pitchFamily="18" charset="0"/>
                        </a:rPr>
                        <m:t>+</m:t>
                      </m:r>
                      <m:r>
                        <a:rPr lang="en-AU" b="1" i="1" smtClean="0">
                          <a:latin typeface="Cambria Math" panose="02040503050406030204" pitchFamily="18" charset="0"/>
                        </a:rPr>
                        <m:t>𝟎</m:t>
                      </m:r>
                      <m:r>
                        <a:rPr lang="en-AU" b="1" i="1" smtClean="0">
                          <a:latin typeface="Cambria Math" panose="02040503050406030204" pitchFamily="18" charset="0"/>
                        </a:rPr>
                        <m:t>+</m:t>
                      </m:r>
                      <m:d>
                        <m:dPr>
                          <m:ctrlPr>
                            <a:rPr lang="en-AU" b="1" i="1" smtClean="0">
                              <a:latin typeface="Cambria Math" panose="02040503050406030204" pitchFamily="18" charset="0"/>
                            </a:rPr>
                          </m:ctrlPr>
                        </m:dPr>
                        <m:e>
                          <m:r>
                            <a:rPr lang="en-AU" b="1" i="1" smtClean="0">
                              <a:latin typeface="Cambria Math" panose="02040503050406030204" pitchFamily="18" charset="0"/>
                            </a:rPr>
                            <m:t>−</m:t>
                          </m:r>
                          <m:r>
                            <a:rPr lang="en-AU" b="1" i="1" smtClean="0">
                              <a:latin typeface="Cambria Math" panose="02040503050406030204" pitchFamily="18" charset="0"/>
                            </a:rPr>
                            <m:t>𝟐</m:t>
                          </m:r>
                        </m:e>
                      </m:d>
                      <m:r>
                        <a:rPr lang="en-AU" b="1" i="1" smtClean="0">
                          <a:latin typeface="Cambria Math" panose="02040503050406030204" pitchFamily="18" charset="0"/>
                        </a:rPr>
                        <m:t>=</m:t>
                      </m:r>
                      <m:r>
                        <a:rPr lang="en-AU" b="1" i="1" smtClean="0">
                          <a:latin typeface="Cambria Math" panose="02040503050406030204" pitchFamily="18" charset="0"/>
                        </a:rPr>
                        <m:t>𝟏</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2493454" y="5975420"/>
                <a:ext cx="6218434" cy="369332"/>
              </a:xfrm>
              <a:prstGeom prst="rect">
                <a:avLst/>
              </a:prstGeom>
              <a:blipFill>
                <a:blip r:embed="rId8"/>
                <a:stretch>
                  <a:fillRect/>
                </a:stretch>
              </a:blipFill>
            </p:spPr>
            <p:txBody>
              <a:bodyPr/>
              <a:lstStyle/>
              <a:p>
                <a:r>
                  <a:rPr lang="en-GB">
                    <a:noFill/>
                  </a:rPr>
                  <a:t> </a:t>
                </a:r>
              </a:p>
            </p:txBody>
          </p:sp>
        </mc:Fallback>
      </mc:AlternateContent>
      <p:cxnSp>
        <p:nvCxnSpPr>
          <p:cNvPr id="43" name="Straight Arrow Connector 42"/>
          <p:cNvCxnSpPr>
            <a:stCxn id="40" idx="2"/>
          </p:cNvCxnSpPr>
          <p:nvPr/>
        </p:nvCxnSpPr>
        <p:spPr bwMode="auto">
          <a:xfrm>
            <a:off x="3464576" y="5631355"/>
            <a:ext cx="209474" cy="300608"/>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4" name="Table 43"/>
          <p:cNvGraphicFramePr>
            <a:graphicFrameLocks noGrp="1"/>
          </p:cNvGraphicFramePr>
          <p:nvPr/>
        </p:nvGraphicFramePr>
        <p:xfrm>
          <a:off x="7686568" y="5971952"/>
          <a:ext cx="349250" cy="304694"/>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0">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45" name="Elbow Connector 44"/>
          <p:cNvCxnSpPr>
            <a:endCxn id="24" idx="1"/>
          </p:cNvCxnSpPr>
          <p:nvPr/>
        </p:nvCxnSpPr>
        <p:spPr bwMode="auto">
          <a:xfrm rot="16200000" flipV="1">
            <a:off x="5597979" y="3697813"/>
            <a:ext cx="3433252" cy="1057275"/>
          </a:xfrm>
          <a:prstGeom prst="bentConnector4">
            <a:avLst>
              <a:gd name="adj1" fmla="val 47538"/>
              <a:gd name="adj2" fmla="val 121622"/>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1739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par>
                          <p:cTn id="37" fill="hold">
                            <p:stCondLst>
                              <p:cond delay="0"/>
                            </p:stCondLst>
                            <p:childTnLst>
                              <p:par>
                                <p:cTn id="38" presetID="53" presetClass="entr" presetSubtype="16"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0007 0.00162 L 0.03837 0.00278 " pathEditMode="relative" rAng="0" ptsTypes="AA">
                                      <p:cBhvr>
                                        <p:cTn id="68" dur="2000" fill="hold"/>
                                        <p:tgtEl>
                                          <p:spTgt spid="11"/>
                                        </p:tgtEl>
                                        <p:attrNameLst>
                                          <p:attrName>ppt_x</p:attrName>
                                          <p:attrName>ppt_y</p:attrName>
                                        </p:attrNameLst>
                                      </p:cBhvr>
                                      <p:rCtr x="1944" y="46"/>
                                    </p:animMotion>
                                  </p:childTnLst>
                                </p:cTn>
                              </p:par>
                            </p:childTnLst>
                          </p:cTn>
                        </p:par>
                        <p:par>
                          <p:cTn id="69" fill="hold">
                            <p:stCondLst>
                              <p:cond delay="2000"/>
                            </p:stCondLst>
                            <p:childTnLst>
                              <p:par>
                                <p:cTn id="70" presetID="53" presetClass="entr" presetSubtype="16"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par>
                          <p:cTn id="75" fill="hold">
                            <p:stCondLst>
                              <p:cond delay="2500"/>
                            </p:stCondLst>
                            <p:childTnLst>
                              <p:par>
                                <p:cTn id="76" presetID="1" presetClass="exit" presetSubtype="0" fill="hold" nodeType="afterEffect">
                                  <p:stCondLst>
                                    <p:cond delay="0"/>
                                  </p:stCondLst>
                                  <p:childTnLst>
                                    <p:set>
                                      <p:cBhvr>
                                        <p:cTn id="77" dur="1" fill="hold">
                                          <p:stCondLst>
                                            <p:cond delay="0"/>
                                          </p:stCondLst>
                                        </p:cTn>
                                        <p:tgtEl>
                                          <p:spTgt spid="11"/>
                                        </p:tgtEl>
                                        <p:attrNameLst>
                                          <p:attrName>style.visibility</p:attrName>
                                        </p:attrNameLst>
                                      </p:cBhvr>
                                      <p:to>
                                        <p:strVal val="hidden"/>
                                      </p:to>
                                    </p:set>
                                  </p:childTnLst>
                                </p:cTn>
                              </p:par>
                            </p:childTnLst>
                          </p:cTn>
                        </p:par>
                        <p:par>
                          <p:cTn id="78" fill="hold">
                            <p:stCondLst>
                              <p:cond delay="2500"/>
                            </p:stCondLst>
                            <p:childTnLst>
                              <p:par>
                                <p:cTn id="79" presetID="1" presetClass="entr" presetSubtype="0"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par>
                          <p:cTn id="81" fill="hold">
                            <p:stCondLst>
                              <p:cond delay="2500"/>
                            </p:stCondLst>
                            <p:childTnLst>
                              <p:par>
                                <p:cTn id="82" presetID="0" presetClass="path" presetSubtype="0" accel="50000" decel="50000" fill="hold" nodeType="afterEffect">
                                  <p:stCondLst>
                                    <p:cond delay="0"/>
                                  </p:stCondLst>
                                  <p:childTnLst>
                                    <p:animMotion origin="layout" path="M -0.00069 0.00162 L 0.03837 0.00278 " pathEditMode="relative" rAng="0" ptsTypes="AA">
                                      <p:cBhvr>
                                        <p:cTn id="83" dur="2000" fill="hold"/>
                                        <p:tgtEl>
                                          <p:spTgt spid="17"/>
                                        </p:tgtEl>
                                        <p:attrNameLst>
                                          <p:attrName>ppt_x</p:attrName>
                                          <p:attrName>ppt_y</p:attrName>
                                        </p:attrNameLst>
                                      </p:cBhvr>
                                      <p:rCtr x="1944" y="46"/>
                                    </p:animMotion>
                                  </p:childTnLst>
                                </p:cTn>
                              </p:par>
                            </p:childTnLst>
                          </p:cTn>
                        </p:par>
                        <p:par>
                          <p:cTn id="84" fill="hold">
                            <p:stCondLst>
                              <p:cond delay="4500"/>
                            </p:stCondLst>
                            <p:childTnLst>
                              <p:par>
                                <p:cTn id="85" presetID="53" presetClass="entr" presetSubtype="16"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childTnLst>
                          </p:cTn>
                        </p:par>
                        <p:par>
                          <p:cTn id="90" fill="hold">
                            <p:stCondLst>
                              <p:cond delay="5000"/>
                            </p:stCondLst>
                            <p:childTnLst>
                              <p:par>
                                <p:cTn id="91" presetID="1" presetClass="exit" presetSubtype="0" fill="hold" nodeType="after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par>
                          <p:cTn id="93" fill="hold">
                            <p:stCondLst>
                              <p:cond delay="5000"/>
                            </p:stCondLst>
                            <p:childTnLst>
                              <p:par>
                                <p:cTn id="94" presetID="1" presetClass="entr" presetSubtype="0"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childTnLst>
                                </p:cTn>
                              </p:par>
                              <p:par>
                                <p:cTn id="96" presetID="0" presetClass="path" presetSubtype="0" accel="50000" decel="50000" fill="hold" nodeType="withEffect">
                                  <p:stCondLst>
                                    <p:cond delay="0"/>
                                  </p:stCondLst>
                                  <p:childTnLst>
                                    <p:animMotion origin="layout" path="M 0.07778 -0.04976 L -1.11111E-6 -3.7037E-6 " pathEditMode="relative" rAng="0" ptsTypes="AA">
                                      <p:cBhvr>
                                        <p:cTn id="97" dur="2000" fill="hold"/>
                                        <p:tgtEl>
                                          <p:spTgt spid="18"/>
                                        </p:tgtEl>
                                        <p:attrNameLst>
                                          <p:attrName>ppt_x</p:attrName>
                                          <p:attrName>ppt_y</p:attrName>
                                        </p:attrNameLst>
                                      </p:cBhvr>
                                      <p:rCtr x="-3889" y="2477"/>
                                    </p:animMotion>
                                  </p:childTnLst>
                                </p:cTn>
                              </p:par>
                            </p:childTnLst>
                          </p:cTn>
                        </p:par>
                        <p:par>
                          <p:cTn id="98" fill="hold">
                            <p:stCondLst>
                              <p:cond delay="7000"/>
                            </p:stCondLst>
                            <p:childTnLst>
                              <p:par>
                                <p:cTn id="99" presetID="53" presetClass="entr" presetSubtype="16"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p:cTn id="101" dur="500" fill="hold"/>
                                        <p:tgtEl>
                                          <p:spTgt spid="27"/>
                                        </p:tgtEl>
                                        <p:attrNameLst>
                                          <p:attrName>ppt_w</p:attrName>
                                        </p:attrNameLst>
                                      </p:cBhvr>
                                      <p:tavLst>
                                        <p:tav tm="0">
                                          <p:val>
                                            <p:fltVal val="0"/>
                                          </p:val>
                                        </p:tav>
                                        <p:tav tm="100000">
                                          <p:val>
                                            <p:strVal val="#ppt_w"/>
                                          </p:val>
                                        </p:tav>
                                      </p:tavLst>
                                    </p:anim>
                                    <p:anim calcmode="lin" valueType="num">
                                      <p:cBhvr>
                                        <p:cTn id="102" dur="500" fill="hold"/>
                                        <p:tgtEl>
                                          <p:spTgt spid="27"/>
                                        </p:tgtEl>
                                        <p:attrNameLst>
                                          <p:attrName>ppt_h</p:attrName>
                                        </p:attrNameLst>
                                      </p:cBhvr>
                                      <p:tavLst>
                                        <p:tav tm="0">
                                          <p:val>
                                            <p:fltVal val="0"/>
                                          </p:val>
                                        </p:tav>
                                        <p:tav tm="100000">
                                          <p:val>
                                            <p:strVal val="#ppt_h"/>
                                          </p:val>
                                        </p:tav>
                                      </p:tavLst>
                                    </p:anim>
                                    <p:animEffect transition="in" filter="fade">
                                      <p:cBhvr>
                                        <p:cTn id="103" dur="500"/>
                                        <p:tgtEl>
                                          <p:spTgt spid="27"/>
                                        </p:tgtEl>
                                      </p:cBhvr>
                                    </p:animEffect>
                                  </p:childTnLst>
                                </p:cTn>
                              </p:par>
                            </p:childTnLst>
                          </p:cTn>
                        </p:par>
                        <p:par>
                          <p:cTn id="104" fill="hold">
                            <p:stCondLst>
                              <p:cond delay="7500"/>
                            </p:stCondLst>
                            <p:childTnLst>
                              <p:par>
                                <p:cTn id="105" presetID="1" presetClass="exit" presetSubtype="0" fill="hold" nodeType="afterEffect">
                                  <p:stCondLst>
                                    <p:cond delay="0"/>
                                  </p:stCondLst>
                                  <p:childTnLst>
                                    <p:set>
                                      <p:cBhvr>
                                        <p:cTn id="106" dur="1" fill="hold">
                                          <p:stCondLst>
                                            <p:cond delay="0"/>
                                          </p:stCondLst>
                                        </p:cTn>
                                        <p:tgtEl>
                                          <p:spTgt spid="18"/>
                                        </p:tgtEl>
                                        <p:attrNameLst>
                                          <p:attrName>style.visibility</p:attrName>
                                        </p:attrNameLst>
                                      </p:cBhvr>
                                      <p:to>
                                        <p:strVal val="hidden"/>
                                      </p:to>
                                    </p:set>
                                  </p:childTnLst>
                                </p:cTn>
                              </p:par>
                            </p:childTnLst>
                          </p:cTn>
                        </p:par>
                        <p:par>
                          <p:cTn id="107" fill="hold">
                            <p:stCondLst>
                              <p:cond delay="7500"/>
                            </p:stCondLst>
                            <p:childTnLst>
                              <p:par>
                                <p:cTn id="108" presetID="1" presetClass="entr" presetSubtype="0" fill="hold" nodeType="afterEffect">
                                  <p:stCondLst>
                                    <p:cond delay="0"/>
                                  </p:stCondLst>
                                  <p:childTnLst>
                                    <p:set>
                                      <p:cBhvr>
                                        <p:cTn id="109" dur="1" fill="hold">
                                          <p:stCondLst>
                                            <p:cond delay="0"/>
                                          </p:stCondLst>
                                        </p:cTn>
                                        <p:tgtEl>
                                          <p:spTgt spid="22"/>
                                        </p:tgtEl>
                                        <p:attrNameLst>
                                          <p:attrName>style.visibility</p:attrName>
                                        </p:attrNameLst>
                                      </p:cBhvr>
                                      <p:to>
                                        <p:strVal val="visible"/>
                                      </p:to>
                                    </p:set>
                                  </p:childTnLst>
                                </p:cTn>
                              </p:par>
                            </p:childTnLst>
                          </p:cTn>
                        </p:par>
                        <p:par>
                          <p:cTn id="110" fill="hold">
                            <p:stCondLst>
                              <p:cond delay="7500"/>
                            </p:stCondLst>
                            <p:childTnLst>
                              <p:par>
                                <p:cTn id="111" presetID="0" presetClass="path" presetSubtype="0" accel="50000" decel="50000" fill="hold" nodeType="afterEffect">
                                  <p:stCondLst>
                                    <p:cond delay="0"/>
                                  </p:stCondLst>
                                  <p:childTnLst>
                                    <p:animMotion origin="layout" path="M -0.00069 0.00162 L 0.03837 0.00277 " pathEditMode="relative" rAng="0" ptsTypes="AA">
                                      <p:cBhvr>
                                        <p:cTn id="112" dur="2000" fill="hold"/>
                                        <p:tgtEl>
                                          <p:spTgt spid="22"/>
                                        </p:tgtEl>
                                        <p:attrNameLst>
                                          <p:attrName>ppt_x</p:attrName>
                                          <p:attrName>ppt_y</p:attrName>
                                        </p:attrNameLst>
                                      </p:cBhvr>
                                      <p:rCtr x="1944" y="46"/>
                                    </p:animMotion>
                                  </p:childTnLst>
                                </p:cTn>
                              </p:par>
                            </p:childTnLst>
                          </p:cTn>
                        </p:par>
                        <p:par>
                          <p:cTn id="113" fill="hold">
                            <p:stCondLst>
                              <p:cond delay="9500"/>
                            </p:stCondLst>
                            <p:childTnLst>
                              <p:par>
                                <p:cTn id="114" presetID="53" presetClass="entr" presetSubtype="16" fill="hold"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childTnLst>
                          </p:cTn>
                        </p:par>
                        <p:par>
                          <p:cTn id="119" fill="hold">
                            <p:stCondLst>
                              <p:cond delay="10000"/>
                            </p:stCondLst>
                            <p:childTnLst>
                              <p:par>
                                <p:cTn id="120" presetID="1" presetClass="exit" presetSubtype="0" fill="hold" nodeType="after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childTnLst>
                          </p:cTn>
                        </p:par>
                        <p:par>
                          <p:cTn id="122" fill="hold">
                            <p:stCondLst>
                              <p:cond delay="10000"/>
                            </p:stCondLst>
                            <p:childTnLst>
                              <p:par>
                                <p:cTn id="123" presetID="1" presetClass="entr" presetSubtype="0" fill="hold" nodeType="afterEffect">
                                  <p:stCondLst>
                                    <p:cond delay="0"/>
                                  </p:stCondLst>
                                  <p:childTnLst>
                                    <p:set>
                                      <p:cBhvr>
                                        <p:cTn id="124" dur="1" fill="hold">
                                          <p:stCondLst>
                                            <p:cond delay="0"/>
                                          </p:stCondLst>
                                        </p:cTn>
                                        <p:tgtEl>
                                          <p:spTgt spid="19"/>
                                        </p:tgtEl>
                                        <p:attrNameLst>
                                          <p:attrName>style.visibility</p:attrName>
                                        </p:attrNameLst>
                                      </p:cBhvr>
                                      <p:to>
                                        <p:strVal val="visible"/>
                                      </p:to>
                                    </p:set>
                                  </p:childTnLst>
                                </p:cTn>
                              </p:par>
                              <p:par>
                                <p:cTn id="125" presetID="0" presetClass="path" presetSubtype="0" accel="50000" decel="50000" fill="hold" nodeType="withEffect">
                                  <p:stCondLst>
                                    <p:cond delay="0"/>
                                  </p:stCondLst>
                                  <p:childTnLst>
                                    <p:animMotion origin="layout" path="M -0.00069 0.00162 L 0.03837 0.00278 " pathEditMode="relative" rAng="0" ptsTypes="AA">
                                      <p:cBhvr>
                                        <p:cTn id="126" dur="2000" fill="hold"/>
                                        <p:tgtEl>
                                          <p:spTgt spid="19"/>
                                        </p:tgtEl>
                                        <p:attrNameLst>
                                          <p:attrName>ppt_x</p:attrName>
                                          <p:attrName>ppt_y</p:attrName>
                                        </p:attrNameLst>
                                      </p:cBhvr>
                                      <p:rCtr x="1944" y="46"/>
                                    </p:animMotion>
                                  </p:childTnLst>
                                </p:cTn>
                              </p:par>
                            </p:childTnLst>
                          </p:cTn>
                        </p:par>
                        <p:par>
                          <p:cTn id="127" fill="hold">
                            <p:stCondLst>
                              <p:cond delay="12000"/>
                            </p:stCondLst>
                            <p:childTnLst>
                              <p:par>
                                <p:cTn id="128" presetID="53" presetClass="entr" presetSubtype="16" fill="hold"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500" fill="hold"/>
                                        <p:tgtEl>
                                          <p:spTgt spid="29"/>
                                        </p:tgtEl>
                                        <p:attrNameLst>
                                          <p:attrName>ppt_w</p:attrName>
                                        </p:attrNameLst>
                                      </p:cBhvr>
                                      <p:tavLst>
                                        <p:tav tm="0">
                                          <p:val>
                                            <p:fltVal val="0"/>
                                          </p:val>
                                        </p:tav>
                                        <p:tav tm="100000">
                                          <p:val>
                                            <p:strVal val="#ppt_w"/>
                                          </p:val>
                                        </p:tav>
                                      </p:tavLst>
                                    </p:anim>
                                    <p:anim calcmode="lin" valueType="num">
                                      <p:cBhvr>
                                        <p:cTn id="131" dur="500" fill="hold"/>
                                        <p:tgtEl>
                                          <p:spTgt spid="29"/>
                                        </p:tgtEl>
                                        <p:attrNameLst>
                                          <p:attrName>ppt_h</p:attrName>
                                        </p:attrNameLst>
                                      </p:cBhvr>
                                      <p:tavLst>
                                        <p:tav tm="0">
                                          <p:val>
                                            <p:fltVal val="0"/>
                                          </p:val>
                                        </p:tav>
                                        <p:tav tm="100000">
                                          <p:val>
                                            <p:strVal val="#ppt_h"/>
                                          </p:val>
                                        </p:tav>
                                      </p:tavLst>
                                    </p:anim>
                                    <p:animEffect transition="in" filter="fade">
                                      <p:cBhvr>
                                        <p:cTn id="132" dur="500"/>
                                        <p:tgtEl>
                                          <p:spTgt spid="29"/>
                                        </p:tgtEl>
                                      </p:cBhvr>
                                    </p:animEffect>
                                  </p:childTnLst>
                                </p:cTn>
                              </p:par>
                            </p:childTnLst>
                          </p:cTn>
                        </p:par>
                        <p:par>
                          <p:cTn id="133" fill="hold">
                            <p:stCondLst>
                              <p:cond delay="12500"/>
                            </p:stCondLst>
                            <p:childTnLst>
                              <p:par>
                                <p:cTn id="134" presetID="1" presetClass="exit" presetSubtype="0" fill="hold" nodeType="afterEffect">
                                  <p:stCondLst>
                                    <p:cond delay="0"/>
                                  </p:stCondLst>
                                  <p:childTnLst>
                                    <p:set>
                                      <p:cBhvr>
                                        <p:cTn id="135" dur="1" fill="hold">
                                          <p:stCondLst>
                                            <p:cond delay="0"/>
                                          </p:stCondLst>
                                        </p:cTn>
                                        <p:tgtEl>
                                          <p:spTgt spid="19"/>
                                        </p:tgtEl>
                                        <p:attrNameLst>
                                          <p:attrName>style.visibility</p:attrName>
                                        </p:attrNameLst>
                                      </p:cBhvr>
                                      <p:to>
                                        <p:strVal val="hidden"/>
                                      </p:to>
                                    </p:set>
                                  </p:childTnLst>
                                </p:cTn>
                              </p:par>
                            </p:childTnLst>
                          </p:cTn>
                        </p:par>
                        <p:par>
                          <p:cTn id="136" fill="hold">
                            <p:stCondLst>
                              <p:cond delay="12500"/>
                            </p:stCondLst>
                            <p:childTnLst>
                              <p:par>
                                <p:cTn id="137" presetID="1" presetClass="entr" presetSubtype="0" fill="hold" nodeType="afterEffect">
                                  <p:stCondLst>
                                    <p:cond delay="0"/>
                                  </p:stCondLst>
                                  <p:childTnLst>
                                    <p:set>
                                      <p:cBhvr>
                                        <p:cTn id="138" dur="1" fill="hold">
                                          <p:stCondLst>
                                            <p:cond delay="0"/>
                                          </p:stCondLst>
                                        </p:cTn>
                                        <p:tgtEl>
                                          <p:spTgt spid="20"/>
                                        </p:tgtEl>
                                        <p:attrNameLst>
                                          <p:attrName>style.visibility</p:attrName>
                                        </p:attrNameLst>
                                      </p:cBhvr>
                                      <p:to>
                                        <p:strVal val="visible"/>
                                      </p:to>
                                    </p:set>
                                  </p:childTnLst>
                                </p:cTn>
                              </p:par>
                              <p:par>
                                <p:cTn id="139" presetID="0" presetClass="path" presetSubtype="0" accel="50000" decel="50000" fill="hold" nodeType="withEffect">
                                  <p:stCondLst>
                                    <p:cond delay="0"/>
                                  </p:stCondLst>
                                  <p:childTnLst>
                                    <p:animMotion origin="layout" path="M 0.07778 -0.04977 L -3.05556E-6 -1.11111E-6 " pathEditMode="relative" rAng="0" ptsTypes="AA">
                                      <p:cBhvr>
                                        <p:cTn id="140" dur="2000" fill="hold"/>
                                        <p:tgtEl>
                                          <p:spTgt spid="20"/>
                                        </p:tgtEl>
                                        <p:attrNameLst>
                                          <p:attrName>ppt_x</p:attrName>
                                          <p:attrName>ppt_y</p:attrName>
                                        </p:attrNameLst>
                                      </p:cBhvr>
                                      <p:rCtr x="-3889" y="2477"/>
                                    </p:animMotion>
                                  </p:childTnLst>
                                </p:cTn>
                              </p:par>
                            </p:childTnLst>
                          </p:cTn>
                        </p:par>
                        <p:par>
                          <p:cTn id="141" fill="hold">
                            <p:stCondLst>
                              <p:cond delay="14500"/>
                            </p:stCondLst>
                            <p:childTnLst>
                              <p:par>
                                <p:cTn id="142" presetID="53" presetClass="entr" presetSubtype="16" fill="hold" nodeType="afterEffect">
                                  <p:stCondLst>
                                    <p:cond delay="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500" fill="hold"/>
                                        <p:tgtEl>
                                          <p:spTgt spid="30"/>
                                        </p:tgtEl>
                                        <p:attrNameLst>
                                          <p:attrName>ppt_w</p:attrName>
                                        </p:attrNameLst>
                                      </p:cBhvr>
                                      <p:tavLst>
                                        <p:tav tm="0">
                                          <p:val>
                                            <p:fltVal val="0"/>
                                          </p:val>
                                        </p:tav>
                                        <p:tav tm="100000">
                                          <p:val>
                                            <p:strVal val="#ppt_w"/>
                                          </p:val>
                                        </p:tav>
                                      </p:tavLst>
                                    </p:anim>
                                    <p:anim calcmode="lin" valueType="num">
                                      <p:cBhvr>
                                        <p:cTn id="145" dur="500" fill="hold"/>
                                        <p:tgtEl>
                                          <p:spTgt spid="30"/>
                                        </p:tgtEl>
                                        <p:attrNameLst>
                                          <p:attrName>ppt_h</p:attrName>
                                        </p:attrNameLst>
                                      </p:cBhvr>
                                      <p:tavLst>
                                        <p:tav tm="0">
                                          <p:val>
                                            <p:fltVal val="0"/>
                                          </p:val>
                                        </p:tav>
                                        <p:tav tm="100000">
                                          <p:val>
                                            <p:strVal val="#ppt_h"/>
                                          </p:val>
                                        </p:tav>
                                      </p:tavLst>
                                    </p:anim>
                                    <p:animEffect transition="in" filter="fade">
                                      <p:cBhvr>
                                        <p:cTn id="146" dur="500"/>
                                        <p:tgtEl>
                                          <p:spTgt spid="30"/>
                                        </p:tgtEl>
                                      </p:cBhvr>
                                    </p:animEffect>
                                  </p:childTnLst>
                                </p:cTn>
                              </p:par>
                            </p:childTnLst>
                          </p:cTn>
                        </p:par>
                        <p:par>
                          <p:cTn id="147" fill="hold">
                            <p:stCondLst>
                              <p:cond delay="15000"/>
                            </p:stCondLst>
                            <p:childTnLst>
                              <p:par>
                                <p:cTn id="148" presetID="1" presetClass="exit" presetSubtype="0" fill="hold" nodeType="afterEffect">
                                  <p:stCondLst>
                                    <p:cond delay="0"/>
                                  </p:stCondLst>
                                  <p:childTnLst>
                                    <p:set>
                                      <p:cBhvr>
                                        <p:cTn id="149" dur="1" fill="hold">
                                          <p:stCondLst>
                                            <p:cond delay="0"/>
                                          </p:stCondLst>
                                        </p:cTn>
                                        <p:tgtEl>
                                          <p:spTgt spid="20"/>
                                        </p:tgtEl>
                                        <p:attrNameLst>
                                          <p:attrName>style.visibility</p:attrName>
                                        </p:attrNameLst>
                                      </p:cBhvr>
                                      <p:to>
                                        <p:strVal val="hidden"/>
                                      </p:to>
                                    </p:set>
                                  </p:childTnLst>
                                </p:cTn>
                              </p:par>
                            </p:childTnLst>
                          </p:cTn>
                        </p:par>
                        <p:par>
                          <p:cTn id="150" fill="hold">
                            <p:stCondLst>
                              <p:cond delay="15000"/>
                            </p:stCondLst>
                            <p:childTnLst>
                              <p:par>
                                <p:cTn id="151" presetID="53" presetClass="entr" presetSubtype="16"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p:cTn id="153" dur="500" fill="hold"/>
                                        <p:tgtEl>
                                          <p:spTgt spid="31"/>
                                        </p:tgtEl>
                                        <p:attrNameLst>
                                          <p:attrName>ppt_w</p:attrName>
                                        </p:attrNameLst>
                                      </p:cBhvr>
                                      <p:tavLst>
                                        <p:tav tm="0">
                                          <p:val>
                                            <p:fltVal val="0"/>
                                          </p:val>
                                        </p:tav>
                                        <p:tav tm="100000">
                                          <p:val>
                                            <p:strVal val="#ppt_w"/>
                                          </p:val>
                                        </p:tav>
                                      </p:tavLst>
                                    </p:anim>
                                    <p:anim calcmode="lin" valueType="num">
                                      <p:cBhvr>
                                        <p:cTn id="154" dur="500" fill="hold"/>
                                        <p:tgtEl>
                                          <p:spTgt spid="31"/>
                                        </p:tgtEl>
                                        <p:attrNameLst>
                                          <p:attrName>ppt_h</p:attrName>
                                        </p:attrNameLst>
                                      </p:cBhvr>
                                      <p:tavLst>
                                        <p:tav tm="0">
                                          <p:val>
                                            <p:fltVal val="0"/>
                                          </p:val>
                                        </p:tav>
                                        <p:tav tm="100000">
                                          <p:val>
                                            <p:strVal val="#ppt_h"/>
                                          </p:val>
                                        </p:tav>
                                      </p:tavLst>
                                    </p:anim>
                                    <p:animEffect transition="in" filter="fade">
                                      <p:cBhvr>
                                        <p:cTn id="155" dur="500"/>
                                        <p:tgtEl>
                                          <p:spTgt spid="31"/>
                                        </p:tgtEl>
                                      </p:cBhvr>
                                    </p:animEffect>
                                  </p:childTnLst>
                                </p:cTn>
                              </p:par>
                            </p:childTnLst>
                          </p:cTn>
                        </p:par>
                        <p:par>
                          <p:cTn id="156" fill="hold">
                            <p:stCondLst>
                              <p:cond delay="15500"/>
                            </p:stCondLst>
                            <p:childTnLst>
                              <p:par>
                                <p:cTn id="157" presetID="1" presetClass="entr" presetSubtype="0" fill="hold" nodeType="afterEffect">
                                  <p:stCondLst>
                                    <p:cond delay="0"/>
                                  </p:stCondLst>
                                  <p:childTnLst>
                                    <p:set>
                                      <p:cBhvr>
                                        <p:cTn id="158" dur="1" fill="hold">
                                          <p:stCondLst>
                                            <p:cond delay="0"/>
                                          </p:stCondLst>
                                        </p:cTn>
                                        <p:tgtEl>
                                          <p:spTgt spid="21"/>
                                        </p:tgtEl>
                                        <p:attrNameLst>
                                          <p:attrName>style.visibility</p:attrName>
                                        </p:attrNameLst>
                                      </p:cBhvr>
                                      <p:to>
                                        <p:strVal val="visible"/>
                                      </p:to>
                                    </p:set>
                                  </p:childTnLst>
                                </p:cTn>
                              </p:par>
                              <p:par>
                                <p:cTn id="159" presetID="0" presetClass="path" presetSubtype="0" accel="50000" decel="50000" fill="hold" nodeType="withEffect">
                                  <p:stCondLst>
                                    <p:cond delay="0"/>
                                  </p:stCondLst>
                                  <p:childTnLst>
                                    <p:animMotion origin="layout" path="M -0.00069 0.00162 L 0.03837 0.00278 " pathEditMode="relative" rAng="0" ptsTypes="AA">
                                      <p:cBhvr>
                                        <p:cTn id="160" dur="2000" fill="hold"/>
                                        <p:tgtEl>
                                          <p:spTgt spid="21"/>
                                        </p:tgtEl>
                                        <p:attrNameLst>
                                          <p:attrName>ppt_x</p:attrName>
                                          <p:attrName>ppt_y</p:attrName>
                                        </p:attrNameLst>
                                      </p:cBhvr>
                                      <p:rCtr x="1944" y="46"/>
                                    </p:animMotion>
                                  </p:childTnLst>
                                </p:cTn>
                              </p:par>
                            </p:childTnLst>
                          </p:cTn>
                        </p:par>
                        <p:par>
                          <p:cTn id="161" fill="hold">
                            <p:stCondLst>
                              <p:cond delay="17500"/>
                            </p:stCondLst>
                            <p:childTnLst>
                              <p:par>
                                <p:cTn id="162" presetID="53" presetClass="entr" presetSubtype="16" fill="hold"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500" fill="hold"/>
                                        <p:tgtEl>
                                          <p:spTgt spid="32"/>
                                        </p:tgtEl>
                                        <p:attrNameLst>
                                          <p:attrName>ppt_w</p:attrName>
                                        </p:attrNameLst>
                                      </p:cBhvr>
                                      <p:tavLst>
                                        <p:tav tm="0">
                                          <p:val>
                                            <p:fltVal val="0"/>
                                          </p:val>
                                        </p:tav>
                                        <p:tav tm="100000">
                                          <p:val>
                                            <p:strVal val="#ppt_w"/>
                                          </p:val>
                                        </p:tav>
                                      </p:tavLst>
                                    </p:anim>
                                    <p:anim calcmode="lin" valueType="num">
                                      <p:cBhvr>
                                        <p:cTn id="165" dur="500" fill="hold"/>
                                        <p:tgtEl>
                                          <p:spTgt spid="32"/>
                                        </p:tgtEl>
                                        <p:attrNameLst>
                                          <p:attrName>ppt_h</p:attrName>
                                        </p:attrNameLst>
                                      </p:cBhvr>
                                      <p:tavLst>
                                        <p:tav tm="0">
                                          <p:val>
                                            <p:fltVal val="0"/>
                                          </p:val>
                                        </p:tav>
                                        <p:tav tm="100000">
                                          <p:val>
                                            <p:strVal val="#ppt_h"/>
                                          </p:val>
                                        </p:tav>
                                      </p:tavLst>
                                    </p:anim>
                                    <p:animEffect transition="in" filter="fade">
                                      <p:cBhvr>
                                        <p:cTn id="166" dur="500"/>
                                        <p:tgtEl>
                                          <p:spTgt spid="32"/>
                                        </p:tgtEl>
                                      </p:cBhvr>
                                    </p:animEffect>
                                  </p:childTnLst>
                                </p:cTn>
                              </p:par>
                            </p:childTnLst>
                          </p:cTn>
                        </p:par>
                        <p:par>
                          <p:cTn id="167" fill="hold">
                            <p:stCondLst>
                              <p:cond delay="18000"/>
                            </p:stCondLst>
                            <p:childTnLst>
                              <p:par>
                                <p:cTn id="168" presetID="1" presetClass="exit" presetSubtype="0" fill="hold" nodeType="afterEffect">
                                  <p:stCondLst>
                                    <p:cond delay="0"/>
                                  </p:stCondLst>
                                  <p:childTnLst>
                                    <p:set>
                                      <p:cBhvr>
                                        <p:cTn id="169"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42" grpId="0"/>
      <p:bldP spid="4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1</a:t>
            </a:r>
          </a:p>
        </p:txBody>
      </p:sp>
      <p:pic>
        <p:nvPicPr>
          <p:cNvPr id="6" name="Picture 5">
            <a:extLst>
              <a:ext uri="{FF2B5EF4-FFF2-40B4-BE49-F238E27FC236}">
                <a16:creationId xmlns:a16="http://schemas.microsoft.com/office/drawing/2014/main" id="{88EB38C5-EF92-4291-96CD-25CC354391D2}"/>
              </a:ext>
            </a:extLst>
          </p:cNvPr>
          <p:cNvPicPr>
            <a:picLocks noChangeAspect="1"/>
          </p:cNvPicPr>
          <p:nvPr/>
        </p:nvPicPr>
        <p:blipFill>
          <a:blip r:embed="rId3"/>
          <a:stretch>
            <a:fillRect/>
          </a:stretch>
        </p:blipFill>
        <p:spPr>
          <a:xfrm>
            <a:off x="159865" y="2113584"/>
            <a:ext cx="8757594" cy="45557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5A5767-F22E-67B4-DF0C-D0EF65358BFE}"/>
                  </a:ext>
                </a:extLst>
              </p:cNvPr>
              <p:cNvSpPr txBox="1"/>
              <p:nvPr/>
            </p:nvSpPr>
            <p:spPr>
              <a:xfrm>
                <a:off x="502617" y="1665616"/>
                <a:ext cx="14351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GB" sz="2400" b="0" i="1" smtClean="0">
                              <a:latin typeface="Cambria Math" panose="02040503050406030204" pitchFamily="18" charset="0"/>
                            </a:rPr>
                            <m:t>𝑤</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8" name="TextBox 7">
                <a:extLst>
                  <a:ext uri="{FF2B5EF4-FFF2-40B4-BE49-F238E27FC236}">
                    <a16:creationId xmlns:a16="http://schemas.microsoft.com/office/drawing/2014/main" id="{7A5A5767-F22E-67B4-DF0C-D0EF65358BFE}"/>
                  </a:ext>
                </a:extLst>
              </p:cNvPr>
              <p:cNvSpPr txBox="1">
                <a:spLocks noRot="1" noChangeAspect="1" noMove="1" noResize="1" noEditPoints="1" noAdjustHandles="1" noChangeArrowheads="1" noChangeShapeType="1" noTextEdit="1"/>
              </p:cNvSpPr>
              <p:nvPr/>
            </p:nvSpPr>
            <p:spPr>
              <a:xfrm>
                <a:off x="502617" y="1665616"/>
                <a:ext cx="14351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C4574E-4761-2BE0-0097-E7768E9D911C}"/>
                  </a:ext>
                </a:extLst>
              </p:cNvPr>
              <p:cNvSpPr txBox="1"/>
              <p:nvPr/>
            </p:nvSpPr>
            <p:spPr>
              <a:xfrm>
                <a:off x="104775" y="3436183"/>
                <a:ext cx="127265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(0)</m:t>
                          </m:r>
                        </m:sup>
                      </m:sSup>
                      <m:r>
                        <a:rPr lang="en-US" b="0" i="1" smtClean="0">
                          <a:solidFill>
                            <a:srgbClr val="FFC000"/>
                          </a:solidFill>
                          <a:latin typeface="Cambria Math" panose="02040503050406030204" pitchFamily="18" charset="0"/>
                        </a:rPr>
                        <m:t>=−4</m:t>
                      </m:r>
                    </m:oMath>
                  </m:oMathPara>
                </a14:m>
                <a:endParaRPr lang="en-US" dirty="0">
                  <a:solidFill>
                    <a:srgbClr val="C00000"/>
                  </a:solidFill>
                </a:endParaRPr>
              </a:p>
            </p:txBody>
          </p:sp>
        </mc:Choice>
        <mc:Fallback xmlns="">
          <p:sp>
            <p:nvSpPr>
              <p:cNvPr id="9" name="TextBox 8">
                <a:extLst>
                  <a:ext uri="{FF2B5EF4-FFF2-40B4-BE49-F238E27FC236}">
                    <a16:creationId xmlns:a16="http://schemas.microsoft.com/office/drawing/2014/main" id="{69C4574E-4761-2BE0-0097-E7768E9D911C}"/>
                  </a:ext>
                </a:extLst>
              </p:cNvPr>
              <p:cNvSpPr txBox="1">
                <a:spLocks noRot="1" noChangeAspect="1" noMove="1" noResize="1" noEditPoints="1" noAdjustHandles="1" noChangeArrowheads="1" noChangeShapeType="1" noTextEdit="1"/>
              </p:cNvSpPr>
              <p:nvPr/>
            </p:nvSpPr>
            <p:spPr>
              <a:xfrm>
                <a:off x="104775" y="3436183"/>
                <a:ext cx="1272656" cy="380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2257B1-DD33-418E-2030-324D092A5E0B}"/>
                  </a:ext>
                </a:extLst>
              </p:cNvPr>
              <p:cNvSpPr txBox="1"/>
              <p:nvPr/>
            </p:nvSpPr>
            <p:spPr>
              <a:xfrm>
                <a:off x="104775" y="3091799"/>
                <a:ext cx="98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=0.8</m:t>
                      </m:r>
                    </m:oMath>
                  </m:oMathPara>
                </a14:m>
                <a:endParaRPr lang="en-US" dirty="0"/>
              </a:p>
            </p:txBody>
          </p:sp>
        </mc:Choice>
        <mc:Fallback xmlns="">
          <p:sp>
            <p:nvSpPr>
              <p:cNvPr id="10" name="TextBox 9">
                <a:extLst>
                  <a:ext uri="{FF2B5EF4-FFF2-40B4-BE49-F238E27FC236}">
                    <a16:creationId xmlns:a16="http://schemas.microsoft.com/office/drawing/2014/main" id="{162257B1-DD33-418E-2030-324D092A5E0B}"/>
                  </a:ext>
                </a:extLst>
              </p:cNvPr>
              <p:cNvSpPr txBox="1">
                <a:spLocks noRot="1" noChangeAspect="1" noMove="1" noResize="1" noEditPoints="1" noAdjustHandles="1" noChangeArrowheads="1" noChangeShapeType="1" noTextEdit="1"/>
              </p:cNvSpPr>
              <p:nvPr/>
            </p:nvSpPr>
            <p:spPr>
              <a:xfrm>
                <a:off x="104775" y="3091799"/>
                <a:ext cx="988347" cy="369332"/>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A17BEDC7-C04E-AE96-5C8D-60C1C0E994CE}"/>
              </a:ext>
            </a:extLst>
          </p:cNvPr>
          <p:cNvSpPr/>
          <p:nvPr/>
        </p:nvSpPr>
        <p:spPr>
          <a:xfrm>
            <a:off x="5445151" y="5812508"/>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88EF27-9E36-5DC4-9CE2-51C2BB7791A6}"/>
                  </a:ext>
                </a:extLst>
              </p:cNvPr>
              <p:cNvSpPr txBox="1"/>
              <p:nvPr/>
            </p:nvSpPr>
            <p:spPr>
              <a:xfrm>
                <a:off x="107504" y="3717032"/>
                <a:ext cx="1275862"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GB" b="0" i="1" smtClean="0">
                              <a:solidFill>
                                <a:srgbClr val="C00000"/>
                              </a:solidFill>
                              <a:latin typeface="Cambria Math" panose="02040503050406030204" pitchFamily="18" charset="0"/>
                            </a:rPr>
                            <m:t>𝑤</m:t>
                          </m:r>
                        </m:e>
                        <m: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2.4</m:t>
                      </m:r>
                    </m:oMath>
                  </m:oMathPara>
                </a14:m>
                <a:endParaRPr lang="en-US" dirty="0">
                  <a:solidFill>
                    <a:srgbClr val="C00000"/>
                  </a:solidFill>
                </a:endParaRPr>
              </a:p>
            </p:txBody>
          </p:sp>
        </mc:Choice>
        <mc:Fallback xmlns="">
          <p:sp>
            <p:nvSpPr>
              <p:cNvPr id="12" name="TextBox 11">
                <a:extLst>
                  <a:ext uri="{FF2B5EF4-FFF2-40B4-BE49-F238E27FC236}">
                    <a16:creationId xmlns:a16="http://schemas.microsoft.com/office/drawing/2014/main" id="{2D88EF27-9E36-5DC4-9CE2-51C2BB7791A6}"/>
                  </a:ext>
                </a:extLst>
              </p:cNvPr>
              <p:cNvSpPr txBox="1">
                <a:spLocks noRot="1" noChangeAspect="1" noMove="1" noResize="1" noEditPoints="1" noAdjustHandles="1" noChangeArrowheads="1" noChangeShapeType="1" noTextEdit="1"/>
              </p:cNvSpPr>
              <p:nvPr/>
            </p:nvSpPr>
            <p:spPr>
              <a:xfrm>
                <a:off x="107504" y="3717032"/>
                <a:ext cx="1275862" cy="380810"/>
              </a:xfrm>
              <a:prstGeom prst="rect">
                <a:avLst/>
              </a:prstGeom>
              <a:blipFill>
                <a:blip r:embed="rId7"/>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1C23AC3-043E-1E80-14DF-A84485D0A92E}"/>
              </a:ext>
            </a:extLst>
          </p:cNvPr>
          <p:cNvSpPr/>
          <p:nvPr/>
        </p:nvSpPr>
        <p:spPr>
          <a:xfrm>
            <a:off x="2961203" y="5308452"/>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3B7860-6444-B1D0-8FFC-D416C42901D7}"/>
                  </a:ext>
                </a:extLst>
              </p:cNvPr>
              <p:cNvSpPr txBox="1"/>
              <p:nvPr/>
            </p:nvSpPr>
            <p:spPr>
              <a:xfrm>
                <a:off x="4586838" y="1742181"/>
                <a:ext cx="4589144" cy="351956"/>
              </a:xfrm>
              <a:prstGeom prst="rect">
                <a:avLst/>
              </a:prstGeom>
              <a:noFill/>
            </p:spPr>
            <p:txBody>
              <a:bodyPr wrap="square">
                <a:spAutoFit/>
              </a:bodyPr>
              <a:lstStyle/>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p:txBody>
          </p:sp>
        </mc:Choice>
        <mc:Fallback xmlns="">
          <p:sp>
            <p:nvSpPr>
              <p:cNvPr id="14" name="TextBox 13">
                <a:extLst>
                  <a:ext uri="{FF2B5EF4-FFF2-40B4-BE49-F238E27FC236}">
                    <a16:creationId xmlns:a16="http://schemas.microsoft.com/office/drawing/2014/main" id="{2E3B7860-6444-B1D0-8FFC-D416C42901D7}"/>
                  </a:ext>
                </a:extLst>
              </p:cNvPr>
              <p:cNvSpPr txBox="1">
                <a:spLocks noRot="1" noChangeAspect="1" noMove="1" noResize="1" noEditPoints="1" noAdjustHandles="1" noChangeArrowheads="1" noChangeShapeType="1" noTextEdit="1"/>
              </p:cNvSpPr>
              <p:nvPr/>
            </p:nvSpPr>
            <p:spPr>
              <a:xfrm>
                <a:off x="4586838" y="1742181"/>
                <a:ext cx="4589144" cy="351956"/>
              </a:xfrm>
              <a:prstGeom prst="rect">
                <a:avLst/>
              </a:prstGeom>
              <a:blipFill>
                <a:blip r:embed="rId8"/>
                <a:stretch>
                  <a:fillRect t="-344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567F36-B3A7-D9D5-449C-CA7EA59A2DEA}"/>
                  </a:ext>
                </a:extLst>
              </p:cNvPr>
              <p:cNvSpPr txBox="1"/>
              <p:nvPr/>
            </p:nvSpPr>
            <p:spPr>
              <a:xfrm>
                <a:off x="4511392" y="2094137"/>
                <a:ext cx="4606290"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num>
                        <m:den>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𝑤</m:t>
                          </m:r>
                        </m:den>
                      </m:f>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15" name="TextBox 14">
                <a:extLst>
                  <a:ext uri="{FF2B5EF4-FFF2-40B4-BE49-F238E27FC236}">
                    <a16:creationId xmlns:a16="http://schemas.microsoft.com/office/drawing/2014/main" id="{29567F36-B3A7-D9D5-449C-CA7EA59A2DEA}"/>
                  </a:ext>
                </a:extLst>
              </p:cNvPr>
              <p:cNvSpPr txBox="1">
                <a:spLocks noRot="1" noChangeAspect="1" noMove="1" noResize="1" noEditPoints="1" noAdjustHandles="1" noChangeArrowheads="1" noChangeShapeType="1" noTextEdit="1"/>
              </p:cNvSpPr>
              <p:nvPr/>
            </p:nvSpPr>
            <p:spPr>
              <a:xfrm>
                <a:off x="4511392" y="2094137"/>
                <a:ext cx="4606290" cy="619080"/>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8922F19-3153-6208-5E24-ABD7BE4911AB}"/>
                  </a:ext>
                </a:extLst>
              </p:cNvPr>
              <p:cNvSpPr txBox="1"/>
              <p:nvPr/>
            </p:nvSpPr>
            <p:spPr>
              <a:xfrm>
                <a:off x="2283254" y="1702212"/>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oMath>
                  </m:oMathPara>
                </a14:m>
                <a:endParaRPr lang="en-US" dirty="0"/>
              </a:p>
            </p:txBody>
          </p:sp>
        </mc:Choice>
        <mc:Fallback>
          <p:sp>
            <p:nvSpPr>
              <p:cNvPr id="16" name="TextBox 15">
                <a:extLst>
                  <a:ext uri="{FF2B5EF4-FFF2-40B4-BE49-F238E27FC236}">
                    <a16:creationId xmlns:a16="http://schemas.microsoft.com/office/drawing/2014/main" id="{A8922F19-3153-6208-5E24-ABD7BE4911AB}"/>
                  </a:ext>
                </a:extLst>
              </p:cNvPr>
              <p:cNvSpPr txBox="1">
                <a:spLocks noRot="1" noChangeAspect="1" noMove="1" noResize="1" noEditPoints="1" noAdjustHandles="1" noChangeArrowheads="1" noChangeShapeType="1" noTextEdit="1"/>
              </p:cNvSpPr>
              <p:nvPr/>
            </p:nvSpPr>
            <p:spPr>
              <a:xfrm>
                <a:off x="2283254" y="1702212"/>
                <a:ext cx="46071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F4D45CD-6380-8031-8836-5B57D0C3705B}"/>
                  </a:ext>
                </a:extLst>
              </p:cNvPr>
              <p:cNvSpPr txBox="1"/>
              <p:nvPr/>
            </p:nvSpPr>
            <p:spPr>
              <a:xfrm>
                <a:off x="6372200" y="6165304"/>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𝑤</m:t>
                      </m:r>
                    </m:oMath>
                  </m:oMathPara>
                </a14:m>
                <a:endParaRPr lang="en-US" dirty="0"/>
              </a:p>
            </p:txBody>
          </p:sp>
        </mc:Choice>
        <mc:Fallback>
          <p:sp>
            <p:nvSpPr>
              <p:cNvPr id="17" name="TextBox 16">
                <a:extLst>
                  <a:ext uri="{FF2B5EF4-FFF2-40B4-BE49-F238E27FC236}">
                    <a16:creationId xmlns:a16="http://schemas.microsoft.com/office/drawing/2014/main" id="{5F4D45CD-6380-8031-8836-5B57D0C3705B}"/>
                  </a:ext>
                </a:extLst>
              </p:cNvPr>
              <p:cNvSpPr txBox="1">
                <a:spLocks noRot="1" noChangeAspect="1" noMove="1" noResize="1" noEditPoints="1" noAdjustHandles="1" noChangeArrowheads="1" noChangeShapeType="1" noTextEdit="1"/>
              </p:cNvSpPr>
              <p:nvPr/>
            </p:nvSpPr>
            <p:spPr>
              <a:xfrm>
                <a:off x="6372200" y="6165304"/>
                <a:ext cx="4607168"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046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1</a:t>
            </a:r>
          </a:p>
        </p:txBody>
      </p:sp>
      <p:pic>
        <p:nvPicPr>
          <p:cNvPr id="6" name="Picture 5">
            <a:extLst>
              <a:ext uri="{FF2B5EF4-FFF2-40B4-BE49-F238E27FC236}">
                <a16:creationId xmlns:a16="http://schemas.microsoft.com/office/drawing/2014/main" id="{88EB38C5-EF92-4291-96CD-25CC354391D2}"/>
              </a:ext>
            </a:extLst>
          </p:cNvPr>
          <p:cNvPicPr>
            <a:picLocks noChangeAspect="1"/>
          </p:cNvPicPr>
          <p:nvPr/>
        </p:nvPicPr>
        <p:blipFill>
          <a:blip r:embed="rId3"/>
          <a:stretch>
            <a:fillRect/>
          </a:stretch>
        </p:blipFill>
        <p:spPr>
          <a:xfrm>
            <a:off x="159865" y="2113584"/>
            <a:ext cx="8757594" cy="45557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5A5767-F22E-67B4-DF0C-D0EF65358BFE}"/>
                  </a:ext>
                </a:extLst>
              </p:cNvPr>
              <p:cNvSpPr txBox="1"/>
              <p:nvPr/>
            </p:nvSpPr>
            <p:spPr>
              <a:xfrm>
                <a:off x="502617" y="1665616"/>
                <a:ext cx="14351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GB" sz="2400" b="0" i="1" smtClean="0">
                              <a:latin typeface="Cambria Math" panose="02040503050406030204" pitchFamily="18" charset="0"/>
                            </a:rPr>
                            <m:t>𝑤</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8" name="TextBox 7">
                <a:extLst>
                  <a:ext uri="{FF2B5EF4-FFF2-40B4-BE49-F238E27FC236}">
                    <a16:creationId xmlns:a16="http://schemas.microsoft.com/office/drawing/2014/main" id="{7A5A5767-F22E-67B4-DF0C-D0EF65358BFE}"/>
                  </a:ext>
                </a:extLst>
              </p:cNvPr>
              <p:cNvSpPr txBox="1">
                <a:spLocks noRot="1" noChangeAspect="1" noMove="1" noResize="1" noEditPoints="1" noAdjustHandles="1" noChangeArrowheads="1" noChangeShapeType="1" noTextEdit="1"/>
              </p:cNvSpPr>
              <p:nvPr/>
            </p:nvSpPr>
            <p:spPr>
              <a:xfrm>
                <a:off x="502617" y="1665616"/>
                <a:ext cx="14351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C4574E-4761-2BE0-0097-E7768E9D911C}"/>
                  </a:ext>
                </a:extLst>
              </p:cNvPr>
              <p:cNvSpPr txBox="1"/>
              <p:nvPr/>
            </p:nvSpPr>
            <p:spPr>
              <a:xfrm>
                <a:off x="104775" y="3436183"/>
                <a:ext cx="127265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(0)</m:t>
                          </m:r>
                        </m:sup>
                      </m:sSup>
                      <m:r>
                        <a:rPr lang="en-US" b="0" i="1" smtClean="0">
                          <a:solidFill>
                            <a:srgbClr val="FFC000"/>
                          </a:solidFill>
                          <a:latin typeface="Cambria Math" panose="02040503050406030204" pitchFamily="18" charset="0"/>
                        </a:rPr>
                        <m:t>=−4</m:t>
                      </m:r>
                    </m:oMath>
                  </m:oMathPara>
                </a14:m>
                <a:endParaRPr lang="en-US" dirty="0">
                  <a:solidFill>
                    <a:srgbClr val="C00000"/>
                  </a:solidFill>
                </a:endParaRPr>
              </a:p>
            </p:txBody>
          </p:sp>
        </mc:Choice>
        <mc:Fallback xmlns="">
          <p:sp>
            <p:nvSpPr>
              <p:cNvPr id="9" name="TextBox 8">
                <a:extLst>
                  <a:ext uri="{FF2B5EF4-FFF2-40B4-BE49-F238E27FC236}">
                    <a16:creationId xmlns:a16="http://schemas.microsoft.com/office/drawing/2014/main" id="{69C4574E-4761-2BE0-0097-E7768E9D911C}"/>
                  </a:ext>
                </a:extLst>
              </p:cNvPr>
              <p:cNvSpPr txBox="1">
                <a:spLocks noRot="1" noChangeAspect="1" noMove="1" noResize="1" noEditPoints="1" noAdjustHandles="1" noChangeArrowheads="1" noChangeShapeType="1" noTextEdit="1"/>
              </p:cNvSpPr>
              <p:nvPr/>
            </p:nvSpPr>
            <p:spPr>
              <a:xfrm>
                <a:off x="104775" y="3436183"/>
                <a:ext cx="1272656" cy="380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2257B1-DD33-418E-2030-324D092A5E0B}"/>
                  </a:ext>
                </a:extLst>
              </p:cNvPr>
              <p:cNvSpPr txBox="1"/>
              <p:nvPr/>
            </p:nvSpPr>
            <p:spPr>
              <a:xfrm>
                <a:off x="104775" y="3091799"/>
                <a:ext cx="98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=0.8</m:t>
                      </m:r>
                    </m:oMath>
                  </m:oMathPara>
                </a14:m>
                <a:endParaRPr lang="en-US" dirty="0"/>
              </a:p>
            </p:txBody>
          </p:sp>
        </mc:Choice>
        <mc:Fallback xmlns="">
          <p:sp>
            <p:nvSpPr>
              <p:cNvPr id="10" name="TextBox 9">
                <a:extLst>
                  <a:ext uri="{FF2B5EF4-FFF2-40B4-BE49-F238E27FC236}">
                    <a16:creationId xmlns:a16="http://schemas.microsoft.com/office/drawing/2014/main" id="{162257B1-DD33-418E-2030-324D092A5E0B}"/>
                  </a:ext>
                </a:extLst>
              </p:cNvPr>
              <p:cNvSpPr txBox="1">
                <a:spLocks noRot="1" noChangeAspect="1" noMove="1" noResize="1" noEditPoints="1" noAdjustHandles="1" noChangeArrowheads="1" noChangeShapeType="1" noTextEdit="1"/>
              </p:cNvSpPr>
              <p:nvPr/>
            </p:nvSpPr>
            <p:spPr>
              <a:xfrm>
                <a:off x="104775" y="3091799"/>
                <a:ext cx="988347" cy="369332"/>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A17BEDC7-C04E-AE96-5C8D-60C1C0E994CE}"/>
              </a:ext>
            </a:extLst>
          </p:cNvPr>
          <p:cNvSpPr/>
          <p:nvPr/>
        </p:nvSpPr>
        <p:spPr>
          <a:xfrm>
            <a:off x="5445151" y="5812508"/>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88EF27-9E36-5DC4-9CE2-51C2BB7791A6}"/>
                  </a:ext>
                </a:extLst>
              </p:cNvPr>
              <p:cNvSpPr txBox="1"/>
              <p:nvPr/>
            </p:nvSpPr>
            <p:spPr>
              <a:xfrm>
                <a:off x="107504" y="3717032"/>
                <a:ext cx="1275862"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1</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2.4</m:t>
                      </m:r>
                    </m:oMath>
                  </m:oMathPara>
                </a14:m>
                <a:endParaRPr lang="en-US" dirty="0">
                  <a:solidFill>
                    <a:srgbClr val="FFC000"/>
                  </a:solidFill>
                </a:endParaRPr>
              </a:p>
            </p:txBody>
          </p:sp>
        </mc:Choice>
        <mc:Fallback xmlns="">
          <p:sp>
            <p:nvSpPr>
              <p:cNvPr id="12" name="TextBox 11">
                <a:extLst>
                  <a:ext uri="{FF2B5EF4-FFF2-40B4-BE49-F238E27FC236}">
                    <a16:creationId xmlns:a16="http://schemas.microsoft.com/office/drawing/2014/main" id="{2D88EF27-9E36-5DC4-9CE2-51C2BB7791A6}"/>
                  </a:ext>
                </a:extLst>
              </p:cNvPr>
              <p:cNvSpPr txBox="1">
                <a:spLocks noRot="1" noChangeAspect="1" noMove="1" noResize="1" noEditPoints="1" noAdjustHandles="1" noChangeArrowheads="1" noChangeShapeType="1" noTextEdit="1"/>
              </p:cNvSpPr>
              <p:nvPr/>
            </p:nvSpPr>
            <p:spPr>
              <a:xfrm>
                <a:off x="107504" y="3717032"/>
                <a:ext cx="1275862" cy="380810"/>
              </a:xfrm>
              <a:prstGeom prst="rect">
                <a:avLst/>
              </a:prstGeom>
              <a:blipFill>
                <a:blip r:embed="rId7"/>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1C23AC3-043E-1E80-14DF-A84485D0A92E}"/>
              </a:ext>
            </a:extLst>
          </p:cNvPr>
          <p:cNvSpPr/>
          <p:nvPr/>
        </p:nvSpPr>
        <p:spPr>
          <a:xfrm>
            <a:off x="2961203" y="5308452"/>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8770FA-C915-F359-21AC-29F2F3D726C3}"/>
                  </a:ext>
                </a:extLst>
              </p:cNvPr>
              <p:cNvSpPr txBox="1"/>
              <p:nvPr/>
            </p:nvSpPr>
            <p:spPr>
              <a:xfrm>
                <a:off x="107504" y="4005064"/>
                <a:ext cx="271856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GB" b="0" i="1" smtClean="0">
                              <a:solidFill>
                                <a:srgbClr val="C00000"/>
                              </a:solidFill>
                              <a:latin typeface="Cambria Math" panose="02040503050406030204" pitchFamily="18" charset="0"/>
                            </a:rPr>
                            <m:t>𝑤</m:t>
                          </m:r>
                        </m:e>
                        <m: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2.4−0.8∗2∗2.4</m:t>
                      </m:r>
                    </m:oMath>
                  </m:oMathPara>
                </a14:m>
                <a:endParaRPr lang="en-US" dirty="0">
                  <a:solidFill>
                    <a:srgbClr val="C00000"/>
                  </a:solidFill>
                </a:endParaRPr>
              </a:p>
            </p:txBody>
          </p:sp>
        </mc:Choice>
        <mc:Fallback xmlns="">
          <p:sp>
            <p:nvSpPr>
              <p:cNvPr id="14" name="TextBox 13">
                <a:extLst>
                  <a:ext uri="{FF2B5EF4-FFF2-40B4-BE49-F238E27FC236}">
                    <a16:creationId xmlns:a16="http://schemas.microsoft.com/office/drawing/2014/main" id="{328770FA-C915-F359-21AC-29F2F3D726C3}"/>
                  </a:ext>
                </a:extLst>
              </p:cNvPr>
              <p:cNvSpPr txBox="1">
                <a:spLocks noRot="1" noChangeAspect="1" noMove="1" noResize="1" noEditPoints="1" noAdjustHandles="1" noChangeArrowheads="1" noChangeShapeType="1" noTextEdit="1"/>
              </p:cNvSpPr>
              <p:nvPr/>
            </p:nvSpPr>
            <p:spPr>
              <a:xfrm>
                <a:off x="107504" y="4005064"/>
                <a:ext cx="2718565" cy="380810"/>
              </a:xfrm>
              <a:prstGeom prst="rect">
                <a:avLst/>
              </a:prstGeom>
              <a:blipFill>
                <a:blip r:embed="rId8"/>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42D700AF-0234-B62C-3616-0CE8D2E3F23F}"/>
              </a:ext>
            </a:extLst>
          </p:cNvPr>
          <p:cNvSpPr/>
          <p:nvPr/>
        </p:nvSpPr>
        <p:spPr>
          <a:xfrm>
            <a:off x="3971571" y="5956524"/>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571931E-8E79-3B94-E4DD-334D25836CD2}"/>
                  </a:ext>
                </a:extLst>
              </p:cNvPr>
              <p:cNvSpPr txBox="1"/>
              <p:nvPr/>
            </p:nvSpPr>
            <p:spPr>
              <a:xfrm>
                <a:off x="4586838" y="1742181"/>
                <a:ext cx="4589144" cy="351956"/>
              </a:xfrm>
              <a:prstGeom prst="rect">
                <a:avLst/>
              </a:prstGeom>
              <a:noFill/>
            </p:spPr>
            <p:txBody>
              <a:bodyPr wrap="square">
                <a:spAutoFit/>
              </a:bodyPr>
              <a:lstStyle/>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p:txBody>
          </p:sp>
        </mc:Choice>
        <mc:Fallback xmlns="">
          <p:sp>
            <p:nvSpPr>
              <p:cNvPr id="16" name="TextBox 15">
                <a:extLst>
                  <a:ext uri="{FF2B5EF4-FFF2-40B4-BE49-F238E27FC236}">
                    <a16:creationId xmlns:a16="http://schemas.microsoft.com/office/drawing/2014/main" id="{B571931E-8E79-3B94-E4DD-334D25836CD2}"/>
                  </a:ext>
                </a:extLst>
              </p:cNvPr>
              <p:cNvSpPr txBox="1">
                <a:spLocks noRot="1" noChangeAspect="1" noMove="1" noResize="1" noEditPoints="1" noAdjustHandles="1" noChangeArrowheads="1" noChangeShapeType="1" noTextEdit="1"/>
              </p:cNvSpPr>
              <p:nvPr/>
            </p:nvSpPr>
            <p:spPr>
              <a:xfrm>
                <a:off x="4586838" y="1742181"/>
                <a:ext cx="4589144" cy="351956"/>
              </a:xfrm>
              <a:prstGeom prst="rect">
                <a:avLst/>
              </a:prstGeom>
              <a:blipFill>
                <a:blip r:embed="rId9"/>
                <a:stretch>
                  <a:fillRect t="-344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4E9E5C-C419-05D4-0331-1BA9E6B23280}"/>
                  </a:ext>
                </a:extLst>
              </p:cNvPr>
              <p:cNvSpPr txBox="1"/>
              <p:nvPr/>
            </p:nvSpPr>
            <p:spPr>
              <a:xfrm>
                <a:off x="4511392" y="2094137"/>
                <a:ext cx="4606290"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num>
                        <m:den>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𝑤</m:t>
                          </m:r>
                        </m:den>
                      </m:f>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17" name="TextBox 16">
                <a:extLst>
                  <a:ext uri="{FF2B5EF4-FFF2-40B4-BE49-F238E27FC236}">
                    <a16:creationId xmlns:a16="http://schemas.microsoft.com/office/drawing/2014/main" id="{6B4E9E5C-C419-05D4-0331-1BA9E6B23280}"/>
                  </a:ext>
                </a:extLst>
              </p:cNvPr>
              <p:cNvSpPr txBox="1">
                <a:spLocks noRot="1" noChangeAspect="1" noMove="1" noResize="1" noEditPoints="1" noAdjustHandles="1" noChangeArrowheads="1" noChangeShapeType="1" noTextEdit="1"/>
              </p:cNvSpPr>
              <p:nvPr/>
            </p:nvSpPr>
            <p:spPr>
              <a:xfrm>
                <a:off x="4511392" y="2094137"/>
                <a:ext cx="4606290" cy="619080"/>
              </a:xfrm>
              <a:prstGeom prst="rect">
                <a:avLst/>
              </a:prstGeom>
              <a:blipFill>
                <a:blip r:embed="rId10"/>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1ABFBF8-BC11-F9F1-0898-1D946D83B230}"/>
                  </a:ext>
                </a:extLst>
              </p:cNvPr>
              <p:cNvSpPr txBox="1"/>
              <p:nvPr/>
            </p:nvSpPr>
            <p:spPr>
              <a:xfrm>
                <a:off x="2283254" y="1702212"/>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oMath>
                  </m:oMathPara>
                </a14:m>
                <a:endParaRPr lang="en-US" dirty="0"/>
              </a:p>
            </p:txBody>
          </p:sp>
        </mc:Choice>
        <mc:Fallback>
          <p:sp>
            <p:nvSpPr>
              <p:cNvPr id="18" name="TextBox 17">
                <a:extLst>
                  <a:ext uri="{FF2B5EF4-FFF2-40B4-BE49-F238E27FC236}">
                    <a16:creationId xmlns:a16="http://schemas.microsoft.com/office/drawing/2014/main" id="{11ABFBF8-BC11-F9F1-0898-1D946D83B230}"/>
                  </a:ext>
                </a:extLst>
              </p:cNvPr>
              <p:cNvSpPr txBox="1">
                <a:spLocks noRot="1" noChangeAspect="1" noMove="1" noResize="1" noEditPoints="1" noAdjustHandles="1" noChangeArrowheads="1" noChangeShapeType="1" noTextEdit="1"/>
              </p:cNvSpPr>
              <p:nvPr/>
            </p:nvSpPr>
            <p:spPr>
              <a:xfrm>
                <a:off x="2283254" y="1702212"/>
                <a:ext cx="46071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83BC355-E3BA-8082-BDDF-052C3EE73FA1}"/>
                  </a:ext>
                </a:extLst>
              </p:cNvPr>
              <p:cNvSpPr txBox="1"/>
              <p:nvPr/>
            </p:nvSpPr>
            <p:spPr>
              <a:xfrm>
                <a:off x="6372200" y="6165304"/>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𝑤</m:t>
                      </m:r>
                    </m:oMath>
                  </m:oMathPara>
                </a14:m>
                <a:endParaRPr lang="en-US" dirty="0"/>
              </a:p>
            </p:txBody>
          </p:sp>
        </mc:Choice>
        <mc:Fallback>
          <p:sp>
            <p:nvSpPr>
              <p:cNvPr id="19" name="TextBox 18">
                <a:extLst>
                  <a:ext uri="{FF2B5EF4-FFF2-40B4-BE49-F238E27FC236}">
                    <a16:creationId xmlns:a16="http://schemas.microsoft.com/office/drawing/2014/main" id="{F83BC355-E3BA-8082-BDDF-052C3EE73FA1}"/>
                  </a:ext>
                </a:extLst>
              </p:cNvPr>
              <p:cNvSpPr txBox="1">
                <a:spLocks noRot="1" noChangeAspect="1" noMove="1" noResize="1" noEditPoints="1" noAdjustHandles="1" noChangeArrowheads="1" noChangeShapeType="1" noTextEdit="1"/>
              </p:cNvSpPr>
              <p:nvPr/>
            </p:nvSpPr>
            <p:spPr>
              <a:xfrm>
                <a:off x="6372200" y="6165304"/>
                <a:ext cx="4607168"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3362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1</a:t>
            </a:r>
          </a:p>
        </p:txBody>
      </p:sp>
      <p:pic>
        <p:nvPicPr>
          <p:cNvPr id="6" name="Picture 5">
            <a:extLst>
              <a:ext uri="{FF2B5EF4-FFF2-40B4-BE49-F238E27FC236}">
                <a16:creationId xmlns:a16="http://schemas.microsoft.com/office/drawing/2014/main" id="{88EB38C5-EF92-4291-96CD-25CC354391D2}"/>
              </a:ext>
            </a:extLst>
          </p:cNvPr>
          <p:cNvPicPr>
            <a:picLocks noChangeAspect="1"/>
          </p:cNvPicPr>
          <p:nvPr/>
        </p:nvPicPr>
        <p:blipFill>
          <a:blip r:embed="rId3"/>
          <a:stretch>
            <a:fillRect/>
          </a:stretch>
        </p:blipFill>
        <p:spPr>
          <a:xfrm>
            <a:off x="159865" y="2113584"/>
            <a:ext cx="8757594" cy="45557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5A5767-F22E-67B4-DF0C-D0EF65358BFE}"/>
                  </a:ext>
                </a:extLst>
              </p:cNvPr>
              <p:cNvSpPr txBox="1"/>
              <p:nvPr/>
            </p:nvSpPr>
            <p:spPr>
              <a:xfrm>
                <a:off x="502617" y="1665616"/>
                <a:ext cx="14351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GB" sz="2400" b="0" i="1" smtClean="0">
                              <a:latin typeface="Cambria Math" panose="02040503050406030204" pitchFamily="18" charset="0"/>
                            </a:rPr>
                            <m:t>𝑤</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8" name="TextBox 7">
                <a:extLst>
                  <a:ext uri="{FF2B5EF4-FFF2-40B4-BE49-F238E27FC236}">
                    <a16:creationId xmlns:a16="http://schemas.microsoft.com/office/drawing/2014/main" id="{7A5A5767-F22E-67B4-DF0C-D0EF65358BFE}"/>
                  </a:ext>
                </a:extLst>
              </p:cNvPr>
              <p:cNvSpPr txBox="1">
                <a:spLocks noRot="1" noChangeAspect="1" noMove="1" noResize="1" noEditPoints="1" noAdjustHandles="1" noChangeArrowheads="1" noChangeShapeType="1" noTextEdit="1"/>
              </p:cNvSpPr>
              <p:nvPr/>
            </p:nvSpPr>
            <p:spPr>
              <a:xfrm>
                <a:off x="502617" y="1665616"/>
                <a:ext cx="14351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C4574E-4761-2BE0-0097-E7768E9D911C}"/>
                  </a:ext>
                </a:extLst>
              </p:cNvPr>
              <p:cNvSpPr txBox="1"/>
              <p:nvPr/>
            </p:nvSpPr>
            <p:spPr>
              <a:xfrm>
                <a:off x="104775" y="3436183"/>
                <a:ext cx="127265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(0)</m:t>
                          </m:r>
                        </m:sup>
                      </m:sSup>
                      <m:r>
                        <a:rPr lang="en-US" b="0" i="1" smtClean="0">
                          <a:solidFill>
                            <a:srgbClr val="FFC000"/>
                          </a:solidFill>
                          <a:latin typeface="Cambria Math" panose="02040503050406030204" pitchFamily="18" charset="0"/>
                        </a:rPr>
                        <m:t>=−4</m:t>
                      </m:r>
                    </m:oMath>
                  </m:oMathPara>
                </a14:m>
                <a:endParaRPr lang="en-US" dirty="0">
                  <a:solidFill>
                    <a:srgbClr val="C00000"/>
                  </a:solidFill>
                </a:endParaRPr>
              </a:p>
            </p:txBody>
          </p:sp>
        </mc:Choice>
        <mc:Fallback xmlns="">
          <p:sp>
            <p:nvSpPr>
              <p:cNvPr id="9" name="TextBox 8">
                <a:extLst>
                  <a:ext uri="{FF2B5EF4-FFF2-40B4-BE49-F238E27FC236}">
                    <a16:creationId xmlns:a16="http://schemas.microsoft.com/office/drawing/2014/main" id="{69C4574E-4761-2BE0-0097-E7768E9D911C}"/>
                  </a:ext>
                </a:extLst>
              </p:cNvPr>
              <p:cNvSpPr txBox="1">
                <a:spLocks noRot="1" noChangeAspect="1" noMove="1" noResize="1" noEditPoints="1" noAdjustHandles="1" noChangeArrowheads="1" noChangeShapeType="1" noTextEdit="1"/>
              </p:cNvSpPr>
              <p:nvPr/>
            </p:nvSpPr>
            <p:spPr>
              <a:xfrm>
                <a:off x="104775" y="3436183"/>
                <a:ext cx="1272656" cy="380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2257B1-DD33-418E-2030-324D092A5E0B}"/>
                  </a:ext>
                </a:extLst>
              </p:cNvPr>
              <p:cNvSpPr txBox="1"/>
              <p:nvPr/>
            </p:nvSpPr>
            <p:spPr>
              <a:xfrm>
                <a:off x="104775" y="3091799"/>
                <a:ext cx="98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=0.8</m:t>
                      </m:r>
                    </m:oMath>
                  </m:oMathPara>
                </a14:m>
                <a:endParaRPr lang="en-US" dirty="0"/>
              </a:p>
            </p:txBody>
          </p:sp>
        </mc:Choice>
        <mc:Fallback xmlns="">
          <p:sp>
            <p:nvSpPr>
              <p:cNvPr id="10" name="TextBox 9">
                <a:extLst>
                  <a:ext uri="{FF2B5EF4-FFF2-40B4-BE49-F238E27FC236}">
                    <a16:creationId xmlns:a16="http://schemas.microsoft.com/office/drawing/2014/main" id="{162257B1-DD33-418E-2030-324D092A5E0B}"/>
                  </a:ext>
                </a:extLst>
              </p:cNvPr>
              <p:cNvSpPr txBox="1">
                <a:spLocks noRot="1" noChangeAspect="1" noMove="1" noResize="1" noEditPoints="1" noAdjustHandles="1" noChangeArrowheads="1" noChangeShapeType="1" noTextEdit="1"/>
              </p:cNvSpPr>
              <p:nvPr/>
            </p:nvSpPr>
            <p:spPr>
              <a:xfrm>
                <a:off x="104775" y="3091799"/>
                <a:ext cx="988347" cy="369332"/>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A17BEDC7-C04E-AE96-5C8D-60C1C0E994CE}"/>
              </a:ext>
            </a:extLst>
          </p:cNvPr>
          <p:cNvSpPr/>
          <p:nvPr/>
        </p:nvSpPr>
        <p:spPr>
          <a:xfrm>
            <a:off x="5445151" y="5812508"/>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88EF27-9E36-5DC4-9CE2-51C2BB7791A6}"/>
                  </a:ext>
                </a:extLst>
              </p:cNvPr>
              <p:cNvSpPr txBox="1"/>
              <p:nvPr/>
            </p:nvSpPr>
            <p:spPr>
              <a:xfrm>
                <a:off x="107504" y="3717032"/>
                <a:ext cx="1275862"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1</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2.4</m:t>
                      </m:r>
                    </m:oMath>
                  </m:oMathPara>
                </a14:m>
                <a:endParaRPr lang="en-US" dirty="0">
                  <a:solidFill>
                    <a:srgbClr val="FFC000"/>
                  </a:solidFill>
                </a:endParaRPr>
              </a:p>
            </p:txBody>
          </p:sp>
        </mc:Choice>
        <mc:Fallback xmlns="">
          <p:sp>
            <p:nvSpPr>
              <p:cNvPr id="12" name="TextBox 11">
                <a:extLst>
                  <a:ext uri="{FF2B5EF4-FFF2-40B4-BE49-F238E27FC236}">
                    <a16:creationId xmlns:a16="http://schemas.microsoft.com/office/drawing/2014/main" id="{2D88EF27-9E36-5DC4-9CE2-51C2BB7791A6}"/>
                  </a:ext>
                </a:extLst>
              </p:cNvPr>
              <p:cNvSpPr txBox="1">
                <a:spLocks noRot="1" noChangeAspect="1" noMove="1" noResize="1" noEditPoints="1" noAdjustHandles="1" noChangeArrowheads="1" noChangeShapeType="1" noTextEdit="1"/>
              </p:cNvSpPr>
              <p:nvPr/>
            </p:nvSpPr>
            <p:spPr>
              <a:xfrm>
                <a:off x="107504" y="3717032"/>
                <a:ext cx="1275862" cy="380810"/>
              </a:xfrm>
              <a:prstGeom prst="rect">
                <a:avLst/>
              </a:prstGeom>
              <a:blipFill>
                <a:blip r:embed="rId7"/>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1C23AC3-043E-1E80-14DF-A84485D0A92E}"/>
              </a:ext>
            </a:extLst>
          </p:cNvPr>
          <p:cNvSpPr/>
          <p:nvPr/>
        </p:nvSpPr>
        <p:spPr>
          <a:xfrm>
            <a:off x="2961203" y="5308452"/>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8770FA-C915-F359-21AC-29F2F3D726C3}"/>
                  </a:ext>
                </a:extLst>
              </p:cNvPr>
              <p:cNvSpPr txBox="1"/>
              <p:nvPr/>
            </p:nvSpPr>
            <p:spPr>
              <a:xfrm>
                <a:off x="107504" y="4005064"/>
                <a:ext cx="157722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GB" b="0" i="1" smtClean="0">
                              <a:solidFill>
                                <a:srgbClr val="C00000"/>
                              </a:solidFill>
                              <a:latin typeface="Cambria Math" panose="02040503050406030204" pitchFamily="18" charset="0"/>
                            </a:rPr>
                            <m:t>𝑤</m:t>
                          </m:r>
                        </m:e>
                        <m: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−1.44</m:t>
                      </m:r>
                    </m:oMath>
                  </m:oMathPara>
                </a14:m>
                <a:endParaRPr lang="en-US" dirty="0">
                  <a:solidFill>
                    <a:srgbClr val="C00000"/>
                  </a:solidFill>
                </a:endParaRPr>
              </a:p>
            </p:txBody>
          </p:sp>
        </mc:Choice>
        <mc:Fallback xmlns="">
          <p:sp>
            <p:nvSpPr>
              <p:cNvPr id="14" name="TextBox 13">
                <a:extLst>
                  <a:ext uri="{FF2B5EF4-FFF2-40B4-BE49-F238E27FC236}">
                    <a16:creationId xmlns:a16="http://schemas.microsoft.com/office/drawing/2014/main" id="{328770FA-C915-F359-21AC-29F2F3D726C3}"/>
                  </a:ext>
                </a:extLst>
              </p:cNvPr>
              <p:cNvSpPr txBox="1">
                <a:spLocks noRot="1" noChangeAspect="1" noMove="1" noResize="1" noEditPoints="1" noAdjustHandles="1" noChangeArrowheads="1" noChangeShapeType="1" noTextEdit="1"/>
              </p:cNvSpPr>
              <p:nvPr/>
            </p:nvSpPr>
            <p:spPr>
              <a:xfrm>
                <a:off x="107504" y="4005064"/>
                <a:ext cx="1577227" cy="380810"/>
              </a:xfrm>
              <a:prstGeom prst="rect">
                <a:avLst/>
              </a:prstGeom>
              <a:blipFill>
                <a:blip r:embed="rId8"/>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42D700AF-0234-B62C-3616-0CE8D2E3F23F}"/>
              </a:ext>
            </a:extLst>
          </p:cNvPr>
          <p:cNvSpPr/>
          <p:nvPr/>
        </p:nvSpPr>
        <p:spPr>
          <a:xfrm>
            <a:off x="3971571" y="5956524"/>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9A7DD6-FCFE-16AF-B589-3B953810728C}"/>
                  </a:ext>
                </a:extLst>
              </p:cNvPr>
              <p:cNvSpPr txBox="1"/>
              <p:nvPr/>
            </p:nvSpPr>
            <p:spPr>
              <a:xfrm>
                <a:off x="4586838" y="1742181"/>
                <a:ext cx="4589144" cy="351956"/>
              </a:xfrm>
              <a:prstGeom prst="rect">
                <a:avLst/>
              </a:prstGeom>
              <a:noFill/>
            </p:spPr>
            <p:txBody>
              <a:bodyPr wrap="square">
                <a:spAutoFit/>
              </a:bodyPr>
              <a:lstStyle/>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p:txBody>
          </p:sp>
        </mc:Choice>
        <mc:Fallback xmlns="">
          <p:sp>
            <p:nvSpPr>
              <p:cNvPr id="16" name="TextBox 15">
                <a:extLst>
                  <a:ext uri="{FF2B5EF4-FFF2-40B4-BE49-F238E27FC236}">
                    <a16:creationId xmlns:a16="http://schemas.microsoft.com/office/drawing/2014/main" id="{369A7DD6-FCFE-16AF-B589-3B953810728C}"/>
                  </a:ext>
                </a:extLst>
              </p:cNvPr>
              <p:cNvSpPr txBox="1">
                <a:spLocks noRot="1" noChangeAspect="1" noMove="1" noResize="1" noEditPoints="1" noAdjustHandles="1" noChangeArrowheads="1" noChangeShapeType="1" noTextEdit="1"/>
              </p:cNvSpPr>
              <p:nvPr/>
            </p:nvSpPr>
            <p:spPr>
              <a:xfrm>
                <a:off x="4586838" y="1742181"/>
                <a:ext cx="4589144" cy="351956"/>
              </a:xfrm>
              <a:prstGeom prst="rect">
                <a:avLst/>
              </a:prstGeom>
              <a:blipFill>
                <a:blip r:embed="rId9"/>
                <a:stretch>
                  <a:fillRect t="-344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B3B7DCA-93A9-812B-3ADB-83E222333872}"/>
                  </a:ext>
                </a:extLst>
              </p:cNvPr>
              <p:cNvSpPr txBox="1"/>
              <p:nvPr/>
            </p:nvSpPr>
            <p:spPr>
              <a:xfrm>
                <a:off x="4511392" y="2094137"/>
                <a:ext cx="4606290"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num>
                        <m:den>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𝑤</m:t>
                          </m:r>
                        </m:den>
                      </m:f>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17" name="TextBox 16">
                <a:extLst>
                  <a:ext uri="{FF2B5EF4-FFF2-40B4-BE49-F238E27FC236}">
                    <a16:creationId xmlns:a16="http://schemas.microsoft.com/office/drawing/2014/main" id="{CB3B7DCA-93A9-812B-3ADB-83E222333872}"/>
                  </a:ext>
                </a:extLst>
              </p:cNvPr>
              <p:cNvSpPr txBox="1">
                <a:spLocks noRot="1" noChangeAspect="1" noMove="1" noResize="1" noEditPoints="1" noAdjustHandles="1" noChangeArrowheads="1" noChangeShapeType="1" noTextEdit="1"/>
              </p:cNvSpPr>
              <p:nvPr/>
            </p:nvSpPr>
            <p:spPr>
              <a:xfrm>
                <a:off x="4511392" y="2094137"/>
                <a:ext cx="4606290" cy="619080"/>
              </a:xfrm>
              <a:prstGeom prst="rect">
                <a:avLst/>
              </a:prstGeom>
              <a:blipFill>
                <a:blip r:embed="rId10"/>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02FF746-D964-856D-A261-8F386AC9F357}"/>
                  </a:ext>
                </a:extLst>
              </p:cNvPr>
              <p:cNvSpPr txBox="1"/>
              <p:nvPr/>
            </p:nvSpPr>
            <p:spPr>
              <a:xfrm>
                <a:off x="2283254" y="1702212"/>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oMath>
                  </m:oMathPara>
                </a14:m>
                <a:endParaRPr lang="en-US" dirty="0"/>
              </a:p>
            </p:txBody>
          </p:sp>
        </mc:Choice>
        <mc:Fallback>
          <p:sp>
            <p:nvSpPr>
              <p:cNvPr id="18" name="TextBox 17">
                <a:extLst>
                  <a:ext uri="{FF2B5EF4-FFF2-40B4-BE49-F238E27FC236}">
                    <a16:creationId xmlns:a16="http://schemas.microsoft.com/office/drawing/2014/main" id="{002FF746-D964-856D-A261-8F386AC9F357}"/>
                  </a:ext>
                </a:extLst>
              </p:cNvPr>
              <p:cNvSpPr txBox="1">
                <a:spLocks noRot="1" noChangeAspect="1" noMove="1" noResize="1" noEditPoints="1" noAdjustHandles="1" noChangeArrowheads="1" noChangeShapeType="1" noTextEdit="1"/>
              </p:cNvSpPr>
              <p:nvPr/>
            </p:nvSpPr>
            <p:spPr>
              <a:xfrm>
                <a:off x="2283254" y="1702212"/>
                <a:ext cx="46071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3AF22B5-0F75-2CB7-F117-0D05324B884F}"/>
                  </a:ext>
                </a:extLst>
              </p:cNvPr>
              <p:cNvSpPr txBox="1"/>
              <p:nvPr/>
            </p:nvSpPr>
            <p:spPr>
              <a:xfrm>
                <a:off x="6372200" y="6165304"/>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𝑤</m:t>
                      </m:r>
                    </m:oMath>
                  </m:oMathPara>
                </a14:m>
                <a:endParaRPr lang="en-US" dirty="0"/>
              </a:p>
            </p:txBody>
          </p:sp>
        </mc:Choice>
        <mc:Fallback>
          <p:sp>
            <p:nvSpPr>
              <p:cNvPr id="19" name="TextBox 18">
                <a:extLst>
                  <a:ext uri="{FF2B5EF4-FFF2-40B4-BE49-F238E27FC236}">
                    <a16:creationId xmlns:a16="http://schemas.microsoft.com/office/drawing/2014/main" id="{43AF22B5-0F75-2CB7-F117-0D05324B884F}"/>
                  </a:ext>
                </a:extLst>
              </p:cNvPr>
              <p:cNvSpPr txBox="1">
                <a:spLocks noRot="1" noChangeAspect="1" noMove="1" noResize="1" noEditPoints="1" noAdjustHandles="1" noChangeArrowheads="1" noChangeShapeType="1" noTextEdit="1"/>
              </p:cNvSpPr>
              <p:nvPr/>
            </p:nvSpPr>
            <p:spPr>
              <a:xfrm>
                <a:off x="6372200" y="6165304"/>
                <a:ext cx="4607168"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078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1</a:t>
            </a:r>
          </a:p>
        </p:txBody>
      </p:sp>
      <p:pic>
        <p:nvPicPr>
          <p:cNvPr id="6" name="Picture 5">
            <a:extLst>
              <a:ext uri="{FF2B5EF4-FFF2-40B4-BE49-F238E27FC236}">
                <a16:creationId xmlns:a16="http://schemas.microsoft.com/office/drawing/2014/main" id="{88EB38C5-EF92-4291-96CD-25CC354391D2}"/>
              </a:ext>
            </a:extLst>
          </p:cNvPr>
          <p:cNvPicPr>
            <a:picLocks noChangeAspect="1"/>
          </p:cNvPicPr>
          <p:nvPr/>
        </p:nvPicPr>
        <p:blipFill>
          <a:blip r:embed="rId3"/>
          <a:stretch>
            <a:fillRect/>
          </a:stretch>
        </p:blipFill>
        <p:spPr>
          <a:xfrm>
            <a:off x="159865" y="2113584"/>
            <a:ext cx="8757594" cy="45557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5A5767-F22E-67B4-DF0C-D0EF65358BFE}"/>
                  </a:ext>
                </a:extLst>
              </p:cNvPr>
              <p:cNvSpPr txBox="1"/>
              <p:nvPr/>
            </p:nvSpPr>
            <p:spPr>
              <a:xfrm>
                <a:off x="502617" y="1665616"/>
                <a:ext cx="14351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𝐸</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GB" sz="2400" b="0" i="1" smtClean="0">
                              <a:latin typeface="Cambria Math" panose="02040503050406030204" pitchFamily="18" charset="0"/>
                            </a:rPr>
                            <m:t>𝑤</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8" name="TextBox 7">
                <a:extLst>
                  <a:ext uri="{FF2B5EF4-FFF2-40B4-BE49-F238E27FC236}">
                    <a16:creationId xmlns:a16="http://schemas.microsoft.com/office/drawing/2014/main" id="{7A5A5767-F22E-67B4-DF0C-D0EF65358BFE}"/>
                  </a:ext>
                </a:extLst>
              </p:cNvPr>
              <p:cNvSpPr txBox="1">
                <a:spLocks noRot="1" noChangeAspect="1" noMove="1" noResize="1" noEditPoints="1" noAdjustHandles="1" noChangeArrowheads="1" noChangeShapeType="1" noTextEdit="1"/>
              </p:cNvSpPr>
              <p:nvPr/>
            </p:nvSpPr>
            <p:spPr>
              <a:xfrm>
                <a:off x="502617" y="1665616"/>
                <a:ext cx="143518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C4574E-4761-2BE0-0097-E7768E9D911C}"/>
                  </a:ext>
                </a:extLst>
              </p:cNvPr>
              <p:cNvSpPr txBox="1"/>
              <p:nvPr/>
            </p:nvSpPr>
            <p:spPr>
              <a:xfrm>
                <a:off x="104775" y="3436183"/>
                <a:ext cx="127265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(0)</m:t>
                          </m:r>
                        </m:sup>
                      </m:sSup>
                      <m:r>
                        <a:rPr lang="en-US" b="0" i="1" smtClean="0">
                          <a:solidFill>
                            <a:srgbClr val="FFC000"/>
                          </a:solidFill>
                          <a:latin typeface="Cambria Math" panose="02040503050406030204" pitchFamily="18" charset="0"/>
                        </a:rPr>
                        <m:t>=−4</m:t>
                      </m:r>
                    </m:oMath>
                  </m:oMathPara>
                </a14:m>
                <a:endParaRPr lang="en-US" dirty="0">
                  <a:solidFill>
                    <a:srgbClr val="C00000"/>
                  </a:solidFill>
                </a:endParaRPr>
              </a:p>
            </p:txBody>
          </p:sp>
        </mc:Choice>
        <mc:Fallback xmlns="">
          <p:sp>
            <p:nvSpPr>
              <p:cNvPr id="9" name="TextBox 8">
                <a:extLst>
                  <a:ext uri="{FF2B5EF4-FFF2-40B4-BE49-F238E27FC236}">
                    <a16:creationId xmlns:a16="http://schemas.microsoft.com/office/drawing/2014/main" id="{69C4574E-4761-2BE0-0097-E7768E9D911C}"/>
                  </a:ext>
                </a:extLst>
              </p:cNvPr>
              <p:cNvSpPr txBox="1">
                <a:spLocks noRot="1" noChangeAspect="1" noMove="1" noResize="1" noEditPoints="1" noAdjustHandles="1" noChangeArrowheads="1" noChangeShapeType="1" noTextEdit="1"/>
              </p:cNvSpPr>
              <p:nvPr/>
            </p:nvSpPr>
            <p:spPr>
              <a:xfrm>
                <a:off x="104775" y="3436183"/>
                <a:ext cx="1272656" cy="380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2257B1-DD33-418E-2030-324D092A5E0B}"/>
                  </a:ext>
                </a:extLst>
              </p:cNvPr>
              <p:cNvSpPr txBox="1"/>
              <p:nvPr/>
            </p:nvSpPr>
            <p:spPr>
              <a:xfrm>
                <a:off x="104775" y="3091799"/>
                <a:ext cx="98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=0.8</m:t>
                      </m:r>
                    </m:oMath>
                  </m:oMathPara>
                </a14:m>
                <a:endParaRPr lang="en-US" dirty="0"/>
              </a:p>
            </p:txBody>
          </p:sp>
        </mc:Choice>
        <mc:Fallback xmlns="">
          <p:sp>
            <p:nvSpPr>
              <p:cNvPr id="10" name="TextBox 9">
                <a:extLst>
                  <a:ext uri="{FF2B5EF4-FFF2-40B4-BE49-F238E27FC236}">
                    <a16:creationId xmlns:a16="http://schemas.microsoft.com/office/drawing/2014/main" id="{162257B1-DD33-418E-2030-324D092A5E0B}"/>
                  </a:ext>
                </a:extLst>
              </p:cNvPr>
              <p:cNvSpPr txBox="1">
                <a:spLocks noRot="1" noChangeAspect="1" noMove="1" noResize="1" noEditPoints="1" noAdjustHandles="1" noChangeArrowheads="1" noChangeShapeType="1" noTextEdit="1"/>
              </p:cNvSpPr>
              <p:nvPr/>
            </p:nvSpPr>
            <p:spPr>
              <a:xfrm>
                <a:off x="104775" y="3091799"/>
                <a:ext cx="988347" cy="369332"/>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A17BEDC7-C04E-AE96-5C8D-60C1C0E994CE}"/>
              </a:ext>
            </a:extLst>
          </p:cNvPr>
          <p:cNvSpPr/>
          <p:nvPr/>
        </p:nvSpPr>
        <p:spPr>
          <a:xfrm>
            <a:off x="5445151" y="5812508"/>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88EF27-9E36-5DC4-9CE2-51C2BB7791A6}"/>
                  </a:ext>
                </a:extLst>
              </p:cNvPr>
              <p:cNvSpPr txBox="1"/>
              <p:nvPr/>
            </p:nvSpPr>
            <p:spPr>
              <a:xfrm>
                <a:off x="107504" y="3717032"/>
                <a:ext cx="1275862"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1</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2.4</m:t>
                      </m:r>
                    </m:oMath>
                  </m:oMathPara>
                </a14:m>
                <a:endParaRPr lang="en-US" dirty="0">
                  <a:solidFill>
                    <a:srgbClr val="FFC000"/>
                  </a:solidFill>
                </a:endParaRPr>
              </a:p>
            </p:txBody>
          </p:sp>
        </mc:Choice>
        <mc:Fallback xmlns="">
          <p:sp>
            <p:nvSpPr>
              <p:cNvPr id="12" name="TextBox 11">
                <a:extLst>
                  <a:ext uri="{FF2B5EF4-FFF2-40B4-BE49-F238E27FC236}">
                    <a16:creationId xmlns:a16="http://schemas.microsoft.com/office/drawing/2014/main" id="{2D88EF27-9E36-5DC4-9CE2-51C2BB7791A6}"/>
                  </a:ext>
                </a:extLst>
              </p:cNvPr>
              <p:cNvSpPr txBox="1">
                <a:spLocks noRot="1" noChangeAspect="1" noMove="1" noResize="1" noEditPoints="1" noAdjustHandles="1" noChangeArrowheads="1" noChangeShapeType="1" noTextEdit="1"/>
              </p:cNvSpPr>
              <p:nvPr/>
            </p:nvSpPr>
            <p:spPr>
              <a:xfrm>
                <a:off x="107504" y="3717032"/>
                <a:ext cx="1275862" cy="380810"/>
              </a:xfrm>
              <a:prstGeom prst="rect">
                <a:avLst/>
              </a:prstGeom>
              <a:blipFill>
                <a:blip r:embed="rId7"/>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1C23AC3-043E-1E80-14DF-A84485D0A92E}"/>
              </a:ext>
            </a:extLst>
          </p:cNvPr>
          <p:cNvSpPr/>
          <p:nvPr/>
        </p:nvSpPr>
        <p:spPr>
          <a:xfrm>
            <a:off x="2961203" y="5308452"/>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8770FA-C915-F359-21AC-29F2F3D726C3}"/>
                  </a:ext>
                </a:extLst>
              </p:cNvPr>
              <p:cNvSpPr txBox="1"/>
              <p:nvPr/>
            </p:nvSpPr>
            <p:spPr>
              <a:xfrm>
                <a:off x="107504" y="4005064"/>
                <a:ext cx="157722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2</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−1.44</m:t>
                      </m:r>
                    </m:oMath>
                  </m:oMathPara>
                </a14:m>
                <a:endParaRPr lang="en-US" dirty="0">
                  <a:solidFill>
                    <a:srgbClr val="FFC000"/>
                  </a:solidFill>
                </a:endParaRPr>
              </a:p>
            </p:txBody>
          </p:sp>
        </mc:Choice>
        <mc:Fallback xmlns="">
          <p:sp>
            <p:nvSpPr>
              <p:cNvPr id="14" name="TextBox 13">
                <a:extLst>
                  <a:ext uri="{FF2B5EF4-FFF2-40B4-BE49-F238E27FC236}">
                    <a16:creationId xmlns:a16="http://schemas.microsoft.com/office/drawing/2014/main" id="{328770FA-C915-F359-21AC-29F2F3D726C3}"/>
                  </a:ext>
                </a:extLst>
              </p:cNvPr>
              <p:cNvSpPr txBox="1">
                <a:spLocks noRot="1" noChangeAspect="1" noMove="1" noResize="1" noEditPoints="1" noAdjustHandles="1" noChangeArrowheads="1" noChangeShapeType="1" noTextEdit="1"/>
              </p:cNvSpPr>
              <p:nvPr/>
            </p:nvSpPr>
            <p:spPr>
              <a:xfrm>
                <a:off x="107504" y="4005064"/>
                <a:ext cx="1577227" cy="380810"/>
              </a:xfrm>
              <a:prstGeom prst="rect">
                <a:avLst/>
              </a:prstGeom>
              <a:blipFill>
                <a:blip r:embed="rId8"/>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B7E0E14-333B-0CCE-065F-54546B6171F0}"/>
              </a:ext>
            </a:extLst>
          </p:cNvPr>
          <p:cNvSpPr/>
          <p:nvPr/>
        </p:nvSpPr>
        <p:spPr>
          <a:xfrm>
            <a:off x="4869647" y="6011904"/>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975C66C-5D33-DD2E-5834-1C2EC138741D}"/>
              </a:ext>
            </a:extLst>
          </p:cNvPr>
          <p:cNvSpPr/>
          <p:nvPr/>
        </p:nvSpPr>
        <p:spPr>
          <a:xfrm>
            <a:off x="4307674" y="6052355"/>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E3AC2B4-222F-6FED-E467-2D2F23848D30}"/>
              </a:ext>
            </a:extLst>
          </p:cNvPr>
          <p:cNvSpPr/>
          <p:nvPr/>
        </p:nvSpPr>
        <p:spPr>
          <a:xfrm>
            <a:off x="4643777" y="6059419"/>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33DD5A-D4CF-6A98-4D52-2AAF55AAE696}"/>
              </a:ext>
            </a:extLst>
          </p:cNvPr>
          <p:cNvSpPr/>
          <p:nvPr/>
        </p:nvSpPr>
        <p:spPr>
          <a:xfrm>
            <a:off x="3971571" y="5949280"/>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290548-9543-4939-494F-BE6BB9A01648}"/>
              </a:ext>
            </a:extLst>
          </p:cNvPr>
          <p:cNvSpPr/>
          <p:nvPr/>
        </p:nvSpPr>
        <p:spPr>
          <a:xfrm>
            <a:off x="4526668" y="6062187"/>
            <a:ext cx="151392" cy="13677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C857F2-BA3B-0533-C949-58F1BB748D92}"/>
                  </a:ext>
                </a:extLst>
              </p:cNvPr>
              <p:cNvSpPr txBox="1"/>
              <p:nvPr/>
            </p:nvSpPr>
            <p:spPr>
              <a:xfrm>
                <a:off x="120120" y="6382586"/>
                <a:ext cx="271080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GB" b="0" i="1" smtClean="0">
                              <a:solidFill>
                                <a:srgbClr val="C00000"/>
                              </a:solidFill>
                              <a:latin typeface="Cambria Math" panose="02040503050406030204" pitchFamily="18" charset="0"/>
                            </a:rPr>
                            <m:t>𝑤</m:t>
                          </m:r>
                        </m:e>
                        <m:sup>
                          <m:r>
                            <a:rPr lang="en-US" b="0" i="1" smtClean="0">
                              <a:solidFill>
                                <a:srgbClr val="C00000"/>
                              </a:solidFill>
                              <a:latin typeface="Cambria Math" panose="02040503050406030204" pitchFamily="18" charset="0"/>
                            </a:rPr>
                            <m:t>(</m:t>
                          </m:r>
                          <m:r>
                            <a:rPr lang="en-GB" b="0" i="1" smtClean="0">
                              <a:solidFill>
                                <a:srgbClr val="C00000"/>
                              </a:solidFill>
                              <a:latin typeface="Cambria Math" panose="02040503050406030204" pitchFamily="18" charset="0"/>
                            </a:rPr>
                            <m:t>30</m:t>
                          </m:r>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−8.84296</m:t>
                      </m:r>
                      <m:r>
                        <a:rPr lang="en-US" i="1">
                          <a:solidFill>
                            <a:srgbClr val="C00000"/>
                          </a:solidFill>
                          <a:latin typeface="Cambria Math" panose="02040503050406030204" pitchFamily="18" charset="0"/>
                        </a:rPr>
                        <m:t>𝑒</m:t>
                      </m:r>
                      <m:r>
                        <a:rPr lang="en-US" i="1">
                          <a:solidFill>
                            <a:srgbClr val="C00000"/>
                          </a:solidFill>
                          <a:latin typeface="Cambria Math" panose="02040503050406030204" pitchFamily="18" charset="0"/>
                        </a:rPr>
                        <m:t>−07</m:t>
                      </m:r>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17C857F2-BA3B-0533-C949-58F1BB748D92}"/>
                  </a:ext>
                </a:extLst>
              </p:cNvPr>
              <p:cNvSpPr txBox="1">
                <a:spLocks noRot="1" noChangeAspect="1" noMove="1" noResize="1" noEditPoints="1" noAdjustHandles="1" noChangeArrowheads="1" noChangeShapeType="1" noTextEdit="1"/>
              </p:cNvSpPr>
              <p:nvPr/>
            </p:nvSpPr>
            <p:spPr>
              <a:xfrm>
                <a:off x="120120" y="6382586"/>
                <a:ext cx="2710807" cy="3808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DBE3F1C-0969-73DC-D990-5C64F51E309A}"/>
                  </a:ext>
                </a:extLst>
              </p:cNvPr>
              <p:cNvSpPr txBox="1"/>
              <p:nvPr/>
            </p:nvSpPr>
            <p:spPr>
              <a:xfrm>
                <a:off x="114453" y="4344334"/>
                <a:ext cx="1532343"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3</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0.864</m:t>
                      </m:r>
                    </m:oMath>
                  </m:oMathPara>
                </a14:m>
                <a:endParaRPr lang="en-US" dirty="0">
                  <a:solidFill>
                    <a:srgbClr val="FFC000"/>
                  </a:solidFill>
                </a:endParaRPr>
              </a:p>
            </p:txBody>
          </p:sp>
        </mc:Choice>
        <mc:Fallback xmlns="">
          <p:sp>
            <p:nvSpPr>
              <p:cNvPr id="22" name="TextBox 21">
                <a:extLst>
                  <a:ext uri="{FF2B5EF4-FFF2-40B4-BE49-F238E27FC236}">
                    <a16:creationId xmlns:a16="http://schemas.microsoft.com/office/drawing/2014/main" id="{9DBE3F1C-0969-73DC-D990-5C64F51E309A}"/>
                  </a:ext>
                </a:extLst>
              </p:cNvPr>
              <p:cNvSpPr txBox="1">
                <a:spLocks noRot="1" noChangeAspect="1" noMove="1" noResize="1" noEditPoints="1" noAdjustHandles="1" noChangeArrowheads="1" noChangeShapeType="1" noTextEdit="1"/>
              </p:cNvSpPr>
              <p:nvPr/>
            </p:nvSpPr>
            <p:spPr>
              <a:xfrm>
                <a:off x="114453" y="4344334"/>
                <a:ext cx="1532343" cy="3808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690DA0-737B-6BE0-1373-1B6717C10FC6}"/>
                  </a:ext>
                </a:extLst>
              </p:cNvPr>
              <p:cNvSpPr txBox="1"/>
              <p:nvPr/>
            </p:nvSpPr>
            <p:spPr>
              <a:xfrm>
                <a:off x="130229" y="4653136"/>
                <a:ext cx="183370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4</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−0.5184</m:t>
                      </m:r>
                    </m:oMath>
                  </m:oMathPara>
                </a14:m>
                <a:endParaRPr lang="en-US" dirty="0">
                  <a:solidFill>
                    <a:srgbClr val="FFC000"/>
                  </a:solidFill>
                </a:endParaRPr>
              </a:p>
            </p:txBody>
          </p:sp>
        </mc:Choice>
        <mc:Fallback xmlns="">
          <p:sp>
            <p:nvSpPr>
              <p:cNvPr id="23" name="TextBox 22">
                <a:extLst>
                  <a:ext uri="{FF2B5EF4-FFF2-40B4-BE49-F238E27FC236}">
                    <a16:creationId xmlns:a16="http://schemas.microsoft.com/office/drawing/2014/main" id="{F6690DA0-737B-6BE0-1373-1B6717C10FC6}"/>
                  </a:ext>
                </a:extLst>
              </p:cNvPr>
              <p:cNvSpPr txBox="1">
                <a:spLocks noRot="1" noChangeAspect="1" noMove="1" noResize="1" noEditPoints="1" noAdjustHandles="1" noChangeArrowheads="1" noChangeShapeType="1" noTextEdit="1"/>
              </p:cNvSpPr>
              <p:nvPr/>
            </p:nvSpPr>
            <p:spPr>
              <a:xfrm>
                <a:off x="130229" y="4653136"/>
                <a:ext cx="1833707" cy="3808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DFC053-7AF9-E62C-80D5-22961C68536B}"/>
                  </a:ext>
                </a:extLst>
              </p:cNvPr>
              <p:cNvSpPr txBox="1"/>
              <p:nvPr/>
            </p:nvSpPr>
            <p:spPr>
              <a:xfrm>
                <a:off x="146005" y="4941168"/>
                <a:ext cx="1788823"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C000"/>
                              </a:solidFill>
                              <a:latin typeface="Cambria Math" panose="02040503050406030204" pitchFamily="18" charset="0"/>
                            </a:rPr>
                          </m:ctrlPr>
                        </m:sSupPr>
                        <m:e>
                          <m:r>
                            <a:rPr lang="en-GB" b="0" i="1" smtClean="0">
                              <a:solidFill>
                                <a:srgbClr val="FFC000"/>
                              </a:solidFill>
                              <a:latin typeface="Cambria Math" panose="02040503050406030204" pitchFamily="18" charset="0"/>
                            </a:rPr>
                            <m:t>𝑤</m:t>
                          </m:r>
                        </m:e>
                        <m: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5</m:t>
                          </m:r>
                          <m:r>
                            <a:rPr lang="en-US" b="0" i="1" smtClean="0">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m:t>
                      </m:r>
                      <m:r>
                        <a:rPr lang="en-GB" b="0" i="1" smtClean="0">
                          <a:solidFill>
                            <a:srgbClr val="FFC000"/>
                          </a:solidFill>
                          <a:latin typeface="Cambria Math" panose="02040503050406030204" pitchFamily="18" charset="0"/>
                        </a:rPr>
                        <m:t>0.31104</m:t>
                      </m:r>
                    </m:oMath>
                  </m:oMathPara>
                </a14:m>
                <a:endParaRPr lang="en-US" dirty="0">
                  <a:solidFill>
                    <a:srgbClr val="FFC000"/>
                  </a:solidFill>
                </a:endParaRPr>
              </a:p>
            </p:txBody>
          </p:sp>
        </mc:Choice>
        <mc:Fallback xmlns="">
          <p:sp>
            <p:nvSpPr>
              <p:cNvPr id="24" name="TextBox 23">
                <a:extLst>
                  <a:ext uri="{FF2B5EF4-FFF2-40B4-BE49-F238E27FC236}">
                    <a16:creationId xmlns:a16="http://schemas.microsoft.com/office/drawing/2014/main" id="{B3DFC053-7AF9-E62C-80D5-22961C68536B}"/>
                  </a:ext>
                </a:extLst>
              </p:cNvPr>
              <p:cNvSpPr txBox="1">
                <a:spLocks noRot="1" noChangeAspect="1" noMove="1" noResize="1" noEditPoints="1" noAdjustHandles="1" noChangeArrowheads="1" noChangeShapeType="1" noTextEdit="1"/>
              </p:cNvSpPr>
              <p:nvPr/>
            </p:nvSpPr>
            <p:spPr>
              <a:xfrm>
                <a:off x="146005" y="4941168"/>
                <a:ext cx="1788823" cy="3808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5F64965-BB08-6513-7813-3020AF75E55E}"/>
                  </a:ext>
                </a:extLst>
              </p:cNvPr>
              <p:cNvSpPr txBox="1"/>
              <p:nvPr/>
            </p:nvSpPr>
            <p:spPr>
              <a:xfrm>
                <a:off x="4586838" y="1742181"/>
                <a:ext cx="4589144" cy="351956"/>
              </a:xfrm>
              <a:prstGeom prst="rect">
                <a:avLst/>
              </a:prstGeom>
              <a:noFill/>
            </p:spPr>
            <p:txBody>
              <a:bodyPr wrap="square">
                <a:spAutoFit/>
              </a:bodyPr>
              <a:lstStyle/>
              <a:p>
                <a:pPr marL="457200" lvl="1" indent="0" algn="just">
                  <a:lnSpc>
                    <a:spcPct val="9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GB" sz="1800" b="0" i="1" smtClean="0">
                              <a:latin typeface="Cambria Math" panose="02040503050406030204" pitchFamily="18" charset="0"/>
                            </a:rPr>
                            <m:t>𝑊</m:t>
                          </m:r>
                        </m:e>
                        <m:sup>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+1)</m:t>
                          </m:r>
                        </m:sup>
                      </m:sSup>
                      <m:r>
                        <a:rPr lang="en-US" sz="1800" b="0" i="1" smtClean="0">
                          <a:latin typeface="Cambria Math" panose="02040503050406030204" pitchFamily="18" charset="0"/>
                        </a:rPr>
                        <m:t>=</m:t>
                      </m:r>
                      <m:sSup>
                        <m:sSupPr>
                          <m:ctrlPr>
                            <a:rPr lang="en-US" sz="1800" i="1">
                              <a:latin typeface="Cambria Math" panose="02040503050406030204" pitchFamily="18" charset="0"/>
                            </a:rPr>
                          </m:ctrlPr>
                        </m:sSupPr>
                        <m:e>
                          <m:r>
                            <a:rPr lang="en-GB" sz="1800" i="1">
                              <a:latin typeface="Cambria Math" panose="02040503050406030204" pitchFamily="18" charset="0"/>
                            </a:rPr>
                            <m:t>𝑊</m:t>
                          </m:r>
                        </m:e>
                        <m:sup>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sup>
                      </m:sSup>
                      <m:r>
                        <a:rPr lang="en-US" sz="1800" b="0" i="1" smtClean="0">
                          <a:latin typeface="Cambria Math" panose="02040503050406030204" pitchFamily="18" charset="0"/>
                        </a:rPr>
                        <m:t>−</m:t>
                      </m:r>
                      <m:r>
                        <a:rPr lang="en-GB" sz="1800" i="1">
                          <a:latin typeface="Cambria Math" panose="02040503050406030204" pitchFamily="18" charset="0"/>
                        </a:rPr>
                        <m:t>𝛼</m:t>
                      </m:r>
                      <m:r>
                        <a:rPr lang="en-GB" sz="1800" b="0" i="0" smtClean="0">
                          <a:latin typeface="Cambria Math" panose="02040503050406030204" pitchFamily="18" charset="0"/>
                        </a:rPr>
                        <m:t> </m:t>
                      </m:r>
                      <m:r>
                        <a:rPr lang="en-US" sz="1800" b="0" i="0" smtClean="0">
                          <a:latin typeface="Cambria Math" panose="02040503050406030204" pitchFamily="18" charset="0"/>
                        </a:rPr>
                        <m:t>𝛻</m:t>
                      </m:r>
                      <m:r>
                        <a:rPr lang="en-GB" sz="1800" b="0" i="1" smtClean="0">
                          <a:latin typeface="Cambria Math" panose="02040503050406030204" pitchFamily="18" charset="0"/>
                        </a:rPr>
                        <m:t>𝐸</m:t>
                      </m:r>
                    </m:oMath>
                  </m:oMathPara>
                </a14:m>
                <a:endParaRPr lang="en-GB" sz="2400" dirty="0"/>
              </a:p>
            </p:txBody>
          </p:sp>
        </mc:Choice>
        <mc:Fallback xmlns="">
          <p:sp>
            <p:nvSpPr>
              <p:cNvPr id="25" name="TextBox 24">
                <a:extLst>
                  <a:ext uri="{FF2B5EF4-FFF2-40B4-BE49-F238E27FC236}">
                    <a16:creationId xmlns:a16="http://schemas.microsoft.com/office/drawing/2014/main" id="{A5F64965-BB08-6513-7813-3020AF75E55E}"/>
                  </a:ext>
                </a:extLst>
              </p:cNvPr>
              <p:cNvSpPr txBox="1">
                <a:spLocks noRot="1" noChangeAspect="1" noMove="1" noResize="1" noEditPoints="1" noAdjustHandles="1" noChangeArrowheads="1" noChangeShapeType="1" noTextEdit="1"/>
              </p:cNvSpPr>
              <p:nvPr/>
            </p:nvSpPr>
            <p:spPr>
              <a:xfrm>
                <a:off x="4586838" y="1742181"/>
                <a:ext cx="4589144" cy="351956"/>
              </a:xfrm>
              <a:prstGeom prst="rect">
                <a:avLst/>
              </a:prstGeom>
              <a:blipFill>
                <a:blip r:embed="rId13"/>
                <a:stretch>
                  <a:fillRect t="-344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91D8E1-9BC1-9B4D-E50F-2520B1CD9D5D}"/>
                  </a:ext>
                </a:extLst>
              </p:cNvPr>
              <p:cNvSpPr txBox="1"/>
              <p:nvPr/>
            </p:nvSpPr>
            <p:spPr>
              <a:xfrm>
                <a:off x="4511392" y="2094137"/>
                <a:ext cx="4606290"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800" i="1" smtClean="0">
                              <a:latin typeface="Cambria Math" panose="02040503050406030204" pitchFamily="18" charset="0"/>
                            </a:rPr>
                          </m:ctrlPr>
                        </m:fPr>
                        <m:num>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𝐸</m:t>
                          </m:r>
                        </m:num>
                        <m:den>
                          <m:r>
                            <a:rPr lang="en-GB" sz="1800" i="1">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𝑤</m:t>
                          </m:r>
                        </m:den>
                      </m:f>
                      <m:r>
                        <a:rPr lang="en-GB" sz="1800" b="0" i="1" smtClean="0">
                          <a:latin typeface="Cambria Math" panose="02040503050406030204" pitchFamily="18" charset="0"/>
                          <a:ea typeface="Cambria Math" panose="02040503050406030204" pitchFamily="18" charset="0"/>
                        </a:rPr>
                        <m:t>=2</m:t>
                      </m:r>
                      <m:r>
                        <a:rPr lang="en-GB" sz="1800" b="0" i="1" smtClean="0">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26" name="TextBox 25">
                <a:extLst>
                  <a:ext uri="{FF2B5EF4-FFF2-40B4-BE49-F238E27FC236}">
                    <a16:creationId xmlns:a16="http://schemas.microsoft.com/office/drawing/2014/main" id="{C091D8E1-9BC1-9B4D-E50F-2520B1CD9D5D}"/>
                  </a:ext>
                </a:extLst>
              </p:cNvPr>
              <p:cNvSpPr txBox="1">
                <a:spLocks noRot="1" noChangeAspect="1" noMove="1" noResize="1" noEditPoints="1" noAdjustHandles="1" noChangeArrowheads="1" noChangeShapeType="1" noTextEdit="1"/>
              </p:cNvSpPr>
              <p:nvPr/>
            </p:nvSpPr>
            <p:spPr>
              <a:xfrm>
                <a:off x="4511392" y="2094137"/>
                <a:ext cx="4606290" cy="619080"/>
              </a:xfrm>
              <a:prstGeom prst="rect">
                <a:avLst/>
              </a:prstGeom>
              <a:blipFill>
                <a:blip r:embed="rId14"/>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0100612-B3D5-974C-5C3C-7FC42E3FAF0B}"/>
                  </a:ext>
                </a:extLst>
              </p:cNvPr>
              <p:cNvSpPr txBox="1"/>
              <p:nvPr/>
            </p:nvSpPr>
            <p:spPr>
              <a:xfrm>
                <a:off x="2283254" y="1702212"/>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𝐸</m:t>
                      </m:r>
                    </m:oMath>
                  </m:oMathPara>
                </a14:m>
                <a:endParaRPr lang="en-US" dirty="0"/>
              </a:p>
            </p:txBody>
          </p:sp>
        </mc:Choice>
        <mc:Fallback>
          <p:sp>
            <p:nvSpPr>
              <p:cNvPr id="27" name="TextBox 26">
                <a:extLst>
                  <a:ext uri="{FF2B5EF4-FFF2-40B4-BE49-F238E27FC236}">
                    <a16:creationId xmlns:a16="http://schemas.microsoft.com/office/drawing/2014/main" id="{B0100612-B3D5-974C-5C3C-7FC42E3FAF0B}"/>
                  </a:ext>
                </a:extLst>
              </p:cNvPr>
              <p:cNvSpPr txBox="1">
                <a:spLocks noRot="1" noChangeAspect="1" noMove="1" noResize="1" noEditPoints="1" noAdjustHandles="1" noChangeArrowheads="1" noChangeShapeType="1" noTextEdit="1"/>
              </p:cNvSpPr>
              <p:nvPr/>
            </p:nvSpPr>
            <p:spPr>
              <a:xfrm>
                <a:off x="2283254" y="1702212"/>
                <a:ext cx="460716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83965AD-8B3F-9E70-293B-061AF3370758}"/>
                  </a:ext>
                </a:extLst>
              </p:cNvPr>
              <p:cNvSpPr txBox="1"/>
              <p:nvPr/>
            </p:nvSpPr>
            <p:spPr>
              <a:xfrm>
                <a:off x="6372200" y="6165304"/>
                <a:ext cx="46071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𝑤</m:t>
                      </m:r>
                    </m:oMath>
                  </m:oMathPara>
                </a14:m>
                <a:endParaRPr lang="en-US" dirty="0"/>
              </a:p>
            </p:txBody>
          </p:sp>
        </mc:Choice>
        <mc:Fallback>
          <p:sp>
            <p:nvSpPr>
              <p:cNvPr id="28" name="TextBox 27">
                <a:extLst>
                  <a:ext uri="{FF2B5EF4-FFF2-40B4-BE49-F238E27FC236}">
                    <a16:creationId xmlns:a16="http://schemas.microsoft.com/office/drawing/2014/main" id="{A83965AD-8B3F-9E70-293B-061AF3370758}"/>
                  </a:ext>
                </a:extLst>
              </p:cNvPr>
              <p:cNvSpPr txBox="1">
                <a:spLocks noRot="1" noChangeAspect="1" noMove="1" noResize="1" noEditPoints="1" noAdjustHandles="1" noChangeArrowheads="1" noChangeShapeType="1" noTextEdit="1"/>
              </p:cNvSpPr>
              <p:nvPr/>
            </p:nvSpPr>
            <p:spPr>
              <a:xfrm>
                <a:off x="6372200" y="6165304"/>
                <a:ext cx="4607168"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298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2</a:t>
            </a:r>
          </a:p>
        </p:txBody>
      </p:sp>
      <p:pic>
        <p:nvPicPr>
          <p:cNvPr id="25" name="Picture 4" descr="[video-to-gif output image]">
            <a:extLst>
              <a:ext uri="{FF2B5EF4-FFF2-40B4-BE49-F238E27FC236}">
                <a16:creationId xmlns:a16="http://schemas.microsoft.com/office/drawing/2014/main" id="{6B813A8D-EFF9-A27A-15D1-A9B49286E1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32856"/>
            <a:ext cx="5334000" cy="4000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8A5D25-B827-54B9-3B94-77047EA9DB8A}"/>
                  </a:ext>
                </a:extLst>
              </p:cNvPr>
              <p:cNvSpPr txBox="1"/>
              <p:nvPr/>
            </p:nvSpPr>
            <p:spPr>
              <a:xfrm>
                <a:off x="2277428" y="6100212"/>
                <a:ext cx="45891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=0.9</m:t>
                      </m:r>
                    </m:oMath>
                  </m:oMathPara>
                </a14:m>
                <a:endParaRPr lang="en-US" dirty="0"/>
              </a:p>
            </p:txBody>
          </p:sp>
        </mc:Choice>
        <mc:Fallback xmlns="">
          <p:sp>
            <p:nvSpPr>
              <p:cNvPr id="26" name="TextBox 25">
                <a:extLst>
                  <a:ext uri="{FF2B5EF4-FFF2-40B4-BE49-F238E27FC236}">
                    <a16:creationId xmlns:a16="http://schemas.microsoft.com/office/drawing/2014/main" id="{8B8A5D25-B827-54B9-3B94-77047EA9DB8A}"/>
                  </a:ext>
                </a:extLst>
              </p:cNvPr>
              <p:cNvSpPr txBox="1">
                <a:spLocks noRot="1" noChangeAspect="1" noMove="1" noResize="1" noEditPoints="1" noAdjustHandles="1" noChangeArrowheads="1" noChangeShapeType="1" noTextEdit="1"/>
              </p:cNvSpPr>
              <p:nvPr/>
            </p:nvSpPr>
            <p:spPr>
              <a:xfrm>
                <a:off x="2277428" y="6100212"/>
                <a:ext cx="4589144"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0033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3</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8A5D25-B827-54B9-3B94-77047EA9DB8A}"/>
                  </a:ext>
                </a:extLst>
              </p:cNvPr>
              <p:cNvSpPr txBox="1"/>
              <p:nvPr/>
            </p:nvSpPr>
            <p:spPr>
              <a:xfrm>
                <a:off x="2277428" y="6100212"/>
                <a:ext cx="45891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𝛼</m:t>
                      </m:r>
                      <m:r>
                        <a:rPr lang="en-GB" b="0" i="1" smtClean="0">
                          <a:latin typeface="Cambria Math" panose="02040503050406030204" pitchFamily="18" charset="0"/>
                        </a:rPr>
                        <m:t>=0.2</m:t>
                      </m:r>
                    </m:oMath>
                  </m:oMathPara>
                </a14:m>
                <a:endParaRPr lang="en-US" dirty="0"/>
              </a:p>
            </p:txBody>
          </p:sp>
        </mc:Choice>
        <mc:Fallback xmlns="">
          <p:sp>
            <p:nvSpPr>
              <p:cNvPr id="26" name="TextBox 25">
                <a:extLst>
                  <a:ext uri="{FF2B5EF4-FFF2-40B4-BE49-F238E27FC236}">
                    <a16:creationId xmlns:a16="http://schemas.microsoft.com/office/drawing/2014/main" id="{8B8A5D25-B827-54B9-3B94-77047EA9DB8A}"/>
                  </a:ext>
                </a:extLst>
              </p:cNvPr>
              <p:cNvSpPr txBox="1">
                <a:spLocks noRot="1" noChangeAspect="1" noMove="1" noResize="1" noEditPoints="1" noAdjustHandles="1" noChangeArrowheads="1" noChangeShapeType="1" noTextEdit="1"/>
              </p:cNvSpPr>
              <p:nvPr/>
            </p:nvSpPr>
            <p:spPr>
              <a:xfrm>
                <a:off x="2277428" y="6100212"/>
                <a:ext cx="4589144" cy="369332"/>
              </a:xfrm>
              <a:prstGeom prst="rect">
                <a:avLst/>
              </a:prstGeom>
              <a:blipFill>
                <a:blip r:embed="rId3"/>
                <a:stretch>
                  <a:fillRect/>
                </a:stretch>
              </a:blipFill>
            </p:spPr>
            <p:txBody>
              <a:bodyPr/>
              <a:lstStyle/>
              <a:p>
                <a:r>
                  <a:rPr lang="en-US">
                    <a:noFill/>
                  </a:rPr>
                  <a:t> </a:t>
                </a:r>
              </a:p>
            </p:txBody>
          </p:sp>
        </mc:Fallback>
      </mc:AlternateContent>
      <p:pic>
        <p:nvPicPr>
          <p:cNvPr id="5" name="Picture 2" descr="[video-to-gif output image]">
            <a:extLst>
              <a:ext uri="{FF2B5EF4-FFF2-40B4-BE49-F238E27FC236}">
                <a16:creationId xmlns:a16="http://schemas.microsoft.com/office/drawing/2014/main" id="{3C37DF11-3479-63E2-B2C0-E18BC546E78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164804"/>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8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4</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8A5D25-B827-54B9-3B94-77047EA9DB8A}"/>
                  </a:ext>
                </a:extLst>
              </p:cNvPr>
              <p:cNvSpPr txBox="1"/>
              <p:nvPr/>
            </p:nvSpPr>
            <p:spPr>
              <a:xfrm>
                <a:off x="2277428" y="6100212"/>
                <a:ext cx="4589144" cy="369332"/>
              </a:xfrm>
              <a:prstGeom prst="rect">
                <a:avLst/>
              </a:prstGeom>
              <a:noFill/>
            </p:spPr>
            <p:txBody>
              <a:bodyPr wrap="square">
                <a:spAutoFit/>
              </a:bodyPr>
              <a:lstStyle/>
              <a:p>
                <a:pPr algn="ctr"/>
                <a14:m>
                  <m:oMath xmlns:m="http://schemas.openxmlformats.org/officeDocument/2006/math">
                    <m:r>
                      <a:rPr lang="en-GB" i="1" smtClean="0">
                        <a:latin typeface="Cambria Math" panose="02040503050406030204" pitchFamily="18" charset="0"/>
                      </a:rPr>
                      <m:t>𝛼</m:t>
                    </m:r>
                  </m:oMath>
                </a14:m>
                <a:r>
                  <a:rPr lang="en-US" dirty="0"/>
                  <a:t> is important</a:t>
                </a:r>
              </a:p>
            </p:txBody>
          </p:sp>
        </mc:Choice>
        <mc:Fallback xmlns="">
          <p:sp>
            <p:nvSpPr>
              <p:cNvPr id="26" name="TextBox 25">
                <a:extLst>
                  <a:ext uri="{FF2B5EF4-FFF2-40B4-BE49-F238E27FC236}">
                    <a16:creationId xmlns:a16="http://schemas.microsoft.com/office/drawing/2014/main" id="{8B8A5D25-B827-54B9-3B94-77047EA9DB8A}"/>
                  </a:ext>
                </a:extLst>
              </p:cNvPr>
              <p:cNvSpPr txBox="1">
                <a:spLocks noRot="1" noChangeAspect="1" noMove="1" noResize="1" noEditPoints="1" noAdjustHandles="1" noChangeArrowheads="1" noChangeShapeType="1" noTextEdit="1"/>
              </p:cNvSpPr>
              <p:nvPr/>
            </p:nvSpPr>
            <p:spPr>
              <a:xfrm>
                <a:off x="2277428" y="6100212"/>
                <a:ext cx="4589144" cy="369332"/>
              </a:xfrm>
              <a:prstGeom prst="rect">
                <a:avLst/>
              </a:prstGeom>
              <a:blipFill>
                <a:blip r:embed="rId3"/>
                <a:stretch>
                  <a:fillRect t="-6667" b="-23333"/>
                </a:stretch>
              </a:blipFill>
            </p:spPr>
            <p:txBody>
              <a:bodyPr/>
              <a:lstStyle/>
              <a:p>
                <a:r>
                  <a:rPr lang="en-US">
                    <a:noFill/>
                  </a:rPr>
                  <a:t> </a:t>
                </a:r>
              </a:p>
            </p:txBody>
          </p:sp>
        </mc:Fallback>
      </mc:AlternateContent>
      <p:pic>
        <p:nvPicPr>
          <p:cNvPr id="6" name="Picture 2" descr="[video-to-gif output image]">
            <a:extLst>
              <a:ext uri="{FF2B5EF4-FFF2-40B4-BE49-F238E27FC236}">
                <a16:creationId xmlns:a16="http://schemas.microsoft.com/office/drawing/2014/main" id="{B5930159-7C26-B766-BB02-3ECB0A07C1E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164804"/>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6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Gradient Descent</a:t>
            </a:r>
          </a:p>
          <a:p>
            <a:r>
              <a:rPr lang="en-US" dirty="0"/>
              <a:t>Example 5</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8A5D25-B827-54B9-3B94-77047EA9DB8A}"/>
                  </a:ext>
                </a:extLst>
              </p:cNvPr>
              <p:cNvSpPr txBox="1"/>
              <p:nvPr/>
            </p:nvSpPr>
            <p:spPr>
              <a:xfrm>
                <a:off x="2277428" y="6100212"/>
                <a:ext cx="4589144" cy="369332"/>
              </a:xfrm>
              <a:prstGeom prst="rect">
                <a:avLst/>
              </a:prstGeom>
              <a:noFill/>
            </p:spPr>
            <p:txBody>
              <a:bodyPr wrap="square">
                <a:spAutoFit/>
              </a:bodyPr>
              <a:lstStyle/>
              <a:p>
                <a:pPr algn="ctr"/>
                <a14:m>
                  <m:oMath xmlns:m="http://schemas.openxmlformats.org/officeDocument/2006/math">
                    <m:r>
                      <a:rPr lang="en-GB" i="1" smtClean="0">
                        <a:latin typeface="Cambria Math" panose="02040503050406030204" pitchFamily="18" charset="0"/>
                      </a:rPr>
                      <m:t>𝛼</m:t>
                    </m:r>
                  </m:oMath>
                </a14:m>
                <a:r>
                  <a:rPr lang="en-US" dirty="0"/>
                  <a:t> is important</a:t>
                </a:r>
              </a:p>
            </p:txBody>
          </p:sp>
        </mc:Choice>
        <mc:Fallback xmlns="">
          <p:sp>
            <p:nvSpPr>
              <p:cNvPr id="26" name="TextBox 25">
                <a:extLst>
                  <a:ext uri="{FF2B5EF4-FFF2-40B4-BE49-F238E27FC236}">
                    <a16:creationId xmlns:a16="http://schemas.microsoft.com/office/drawing/2014/main" id="{8B8A5D25-B827-54B9-3B94-77047EA9DB8A}"/>
                  </a:ext>
                </a:extLst>
              </p:cNvPr>
              <p:cNvSpPr txBox="1">
                <a:spLocks noRot="1" noChangeAspect="1" noMove="1" noResize="1" noEditPoints="1" noAdjustHandles="1" noChangeArrowheads="1" noChangeShapeType="1" noTextEdit="1"/>
              </p:cNvSpPr>
              <p:nvPr/>
            </p:nvSpPr>
            <p:spPr>
              <a:xfrm>
                <a:off x="2277428" y="6100212"/>
                <a:ext cx="4589144" cy="369332"/>
              </a:xfrm>
              <a:prstGeom prst="rect">
                <a:avLst/>
              </a:prstGeom>
              <a:blipFill>
                <a:blip r:embed="rId3"/>
                <a:stretch>
                  <a:fillRect t="-6667" b="-23333"/>
                </a:stretch>
              </a:blipFill>
            </p:spPr>
            <p:txBody>
              <a:bodyPr/>
              <a:lstStyle/>
              <a:p>
                <a:r>
                  <a:rPr lang="en-US">
                    <a:noFill/>
                  </a:rPr>
                  <a:t> </a:t>
                </a:r>
              </a:p>
            </p:txBody>
          </p:sp>
        </mc:Fallback>
      </mc:AlternateContent>
      <p:pic>
        <p:nvPicPr>
          <p:cNvPr id="5" name="Picture 4" descr="[video-to-gif output image]">
            <a:extLst>
              <a:ext uri="{FF2B5EF4-FFF2-40B4-BE49-F238E27FC236}">
                <a16:creationId xmlns:a16="http://schemas.microsoft.com/office/drawing/2014/main" id="{00D51642-9FA3-AB51-B561-0D77F36653D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164804"/>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92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Variants of Gradient Descent</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AU" sz="2400" b="1" dirty="0">
                <a:solidFill>
                  <a:srgbClr val="0000CC"/>
                </a:solidFill>
              </a:rPr>
              <a:t>BATCH GRADIENT DESCENT</a:t>
            </a:r>
          </a:p>
          <a:p>
            <a:pPr lvl="1" algn="just">
              <a:buFont typeface="Wingdings" panose="05000000000000000000" pitchFamily="2" charset="2"/>
              <a:buChar char="§"/>
              <a:defRPr/>
            </a:pPr>
            <a:r>
              <a:rPr lang="en-AU" sz="1800" dirty="0"/>
              <a:t>Computes gradient on the entire training set</a:t>
            </a:r>
          </a:p>
          <a:p>
            <a:pPr lvl="1" algn="just">
              <a:buFont typeface="Wingdings" panose="05000000000000000000" pitchFamily="2" charset="2"/>
              <a:buChar char="§"/>
              <a:defRPr/>
            </a:pPr>
            <a:r>
              <a:rPr lang="en-AU" sz="1800" dirty="0"/>
              <a:t>The entire dataset to be loaded into memory for each iteration, which can be </a:t>
            </a:r>
            <a:r>
              <a:rPr lang="en-AU" sz="1800" dirty="0">
                <a:solidFill>
                  <a:srgbClr val="FF0000"/>
                </a:solidFill>
              </a:rPr>
              <a:t>computationally expensive for large datasets</a:t>
            </a:r>
          </a:p>
          <a:p>
            <a:pPr lvl="1" algn="just">
              <a:buFont typeface="Wingdings" panose="05000000000000000000" pitchFamily="2" charset="2"/>
              <a:buChar char="§"/>
              <a:defRPr/>
            </a:pPr>
            <a:r>
              <a:rPr lang="en-AU" sz="1800" dirty="0"/>
              <a:t>Convergence is typically stable but may be </a:t>
            </a:r>
            <a:r>
              <a:rPr lang="en-AU" sz="1800" dirty="0">
                <a:solidFill>
                  <a:srgbClr val="7030A0"/>
                </a:solidFill>
              </a:rPr>
              <a:t>slow</a:t>
            </a:r>
            <a:r>
              <a:rPr lang="en-AU" sz="1800" dirty="0"/>
              <a:t> for large datasets</a:t>
            </a:r>
          </a:p>
          <a:p>
            <a:pPr algn="just"/>
            <a:r>
              <a:rPr lang="en-AU" sz="2400" b="1" dirty="0">
                <a:solidFill>
                  <a:srgbClr val="0000CC"/>
                </a:solidFill>
              </a:rPr>
              <a:t>STOCHASTIC GRADIENT DESCENT</a:t>
            </a:r>
          </a:p>
          <a:p>
            <a:pPr lvl="1" algn="just">
              <a:buFont typeface="Wingdings" panose="05000000000000000000" pitchFamily="2" charset="2"/>
              <a:buChar char="§"/>
              <a:defRPr/>
            </a:pPr>
            <a:r>
              <a:rPr lang="en-AU" sz="1800" dirty="0"/>
              <a:t>Performs parameter update for each individual training example (input-output pair) in the training set</a:t>
            </a:r>
          </a:p>
          <a:p>
            <a:pPr lvl="1" algn="just">
              <a:buFont typeface="Wingdings" panose="05000000000000000000" pitchFamily="2" charset="2"/>
              <a:buChar char="§"/>
              <a:defRPr/>
            </a:pPr>
            <a:r>
              <a:rPr lang="en-AU" sz="1800" dirty="0">
                <a:solidFill>
                  <a:srgbClr val="7030A0"/>
                </a:solidFill>
              </a:rPr>
              <a:t>Converges faster </a:t>
            </a:r>
            <a:r>
              <a:rPr lang="en-AU" sz="1800" dirty="0"/>
              <a:t>compared to the batch gradient descent</a:t>
            </a:r>
          </a:p>
          <a:p>
            <a:pPr lvl="1" algn="just">
              <a:buFont typeface="Wingdings" panose="05000000000000000000" pitchFamily="2" charset="2"/>
              <a:buChar char="§"/>
              <a:defRPr/>
            </a:pPr>
            <a:r>
              <a:rPr lang="en-AU" sz="1800" dirty="0"/>
              <a:t>Convergence behaviour is usually noisy and unstable</a:t>
            </a:r>
            <a:endParaRPr lang="en-AU" sz="1800" b="1" dirty="0">
              <a:solidFill>
                <a:srgbClr val="0000CC"/>
              </a:solidFill>
            </a:endParaRPr>
          </a:p>
          <a:p>
            <a:pPr algn="just"/>
            <a:r>
              <a:rPr lang="en-AU" sz="2400" b="1" dirty="0">
                <a:solidFill>
                  <a:srgbClr val="0000CC"/>
                </a:solidFill>
              </a:rPr>
              <a:t>MINI-BATCH GRADIENT DESCENT</a:t>
            </a:r>
          </a:p>
          <a:p>
            <a:pPr lvl="1" algn="just">
              <a:buFont typeface="Wingdings" panose="05000000000000000000" pitchFamily="2" charset="2"/>
              <a:buChar char="§"/>
              <a:defRPr/>
            </a:pPr>
            <a:r>
              <a:rPr lang="en-AU" sz="1800" dirty="0"/>
              <a:t>Dividing the training set into a number of mini-batches</a:t>
            </a:r>
          </a:p>
          <a:p>
            <a:pPr lvl="1" algn="just">
              <a:buFont typeface="Wingdings" panose="05000000000000000000" pitchFamily="2" charset="2"/>
              <a:buChar char="§"/>
              <a:defRPr/>
            </a:pPr>
            <a:r>
              <a:rPr lang="en-AU" sz="1800" dirty="0"/>
              <a:t>An improved form of stochastic gradient descent</a:t>
            </a:r>
          </a:p>
          <a:p>
            <a:pPr lvl="1" algn="just">
              <a:buFont typeface="Wingdings" panose="05000000000000000000" pitchFamily="2" charset="2"/>
              <a:buChar char="§"/>
              <a:defRPr/>
            </a:pPr>
            <a:r>
              <a:rPr lang="en-AU" sz="1800" dirty="0"/>
              <a:t>Provides </a:t>
            </a:r>
            <a:r>
              <a:rPr lang="en-AU" sz="1800" dirty="0">
                <a:solidFill>
                  <a:srgbClr val="FF0000"/>
                </a:solidFill>
              </a:rPr>
              <a:t>a decent trade-off</a:t>
            </a:r>
            <a:r>
              <a:rPr lang="en-AU" sz="1800" dirty="0"/>
              <a:t> between convergence efficiency and convergence stability</a:t>
            </a:r>
          </a:p>
          <a:p>
            <a:pPr lvl="1" algn="just"/>
            <a:endParaRPr lang="en-US" sz="2400" dirty="0"/>
          </a:p>
        </p:txBody>
      </p:sp>
    </p:spTree>
    <p:extLst>
      <p:ext uri="{BB962C8B-B14F-4D97-AF65-F5344CB8AC3E}">
        <p14:creationId xmlns:p14="http://schemas.microsoft.com/office/powerpoint/2010/main" val="1449487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68569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46303" y="2009901"/>
            <a:ext cx="6816725" cy="1908215"/>
          </a:xfrm>
          <a:prstGeom prst="rect">
            <a:avLst/>
          </a:prstGeom>
        </p:spPr>
        <p:txBody>
          <a:bodyPr vert="horz" wrap="square" lIns="0" tIns="0" rIns="0" bIns="0" rtlCol="0">
            <a:spAutoFit/>
          </a:bodyPr>
          <a:lstStyle/>
          <a:p>
            <a:pPr marL="12700">
              <a:lnSpc>
                <a:spcPct val="100000"/>
              </a:lnSpc>
            </a:pPr>
            <a:r>
              <a:rPr lang="en-GB" sz="3600" spc="-5" dirty="0">
                <a:solidFill>
                  <a:srgbClr val="B5121B"/>
                </a:solidFill>
                <a:latin typeface="Calibri"/>
                <a:cs typeface="Calibri"/>
              </a:rPr>
              <a:t>SCC</a:t>
            </a:r>
            <a:r>
              <a:rPr lang="en-GB" sz="3600" spc="10" dirty="0">
                <a:solidFill>
                  <a:srgbClr val="B5121B"/>
                </a:solidFill>
                <a:latin typeface="Calibri"/>
                <a:cs typeface="Calibri"/>
              </a:rPr>
              <a:t>.</a:t>
            </a:r>
            <a:r>
              <a:rPr lang="en-GB" sz="3600" spc="-25" dirty="0">
                <a:solidFill>
                  <a:srgbClr val="B5121B"/>
                </a:solidFill>
                <a:latin typeface="Calibri"/>
                <a:cs typeface="Calibri"/>
              </a:rPr>
              <a:t>361</a:t>
            </a:r>
            <a:r>
              <a:rPr lang="en-GB" sz="3600" spc="-10" dirty="0">
                <a:solidFill>
                  <a:srgbClr val="B5121B"/>
                </a:solidFill>
                <a:latin typeface="Calibri"/>
                <a:cs typeface="Calibri"/>
              </a:rPr>
              <a:t>:</a:t>
            </a:r>
            <a:r>
              <a:rPr lang="en-GB" sz="3600" spc="10" dirty="0">
                <a:solidFill>
                  <a:srgbClr val="B5121B"/>
                </a:solidFill>
                <a:latin typeface="Calibri"/>
                <a:cs typeface="Calibri"/>
              </a:rPr>
              <a:t> </a:t>
            </a:r>
            <a:r>
              <a:rPr lang="en-GB" sz="3600" dirty="0">
                <a:solidFill>
                  <a:srgbClr val="B5121B"/>
                </a:solidFill>
                <a:latin typeface="Calibri"/>
                <a:cs typeface="Calibri"/>
              </a:rPr>
              <a:t>Artificial Intelligence</a:t>
            </a:r>
          </a:p>
          <a:p>
            <a:pPr marL="12700">
              <a:lnSpc>
                <a:spcPct val="100000"/>
              </a:lnSpc>
            </a:pPr>
            <a:r>
              <a:rPr lang="en-GB" sz="2400" dirty="0">
                <a:solidFill>
                  <a:srgbClr val="B5121B"/>
                </a:solidFill>
                <a:latin typeface="Calibri"/>
                <a:cs typeface="Calibri"/>
              </a:rPr>
              <a:t>2024-2025</a:t>
            </a:r>
          </a:p>
          <a:p>
            <a:pPr marL="12700"/>
            <a:r>
              <a:rPr lang="en-GB" sz="2400" dirty="0">
                <a:solidFill>
                  <a:srgbClr val="B5121B"/>
                </a:solidFill>
                <a:latin typeface="Calibri"/>
                <a:cs typeface="Calibri"/>
              </a:rPr>
              <a:t>Week 10 – Lecture 2</a:t>
            </a:r>
            <a:endParaRPr lang="en-GB" sz="2400" dirty="0">
              <a:latin typeface="Calibri"/>
              <a:cs typeface="Calibri"/>
            </a:endParaRPr>
          </a:p>
          <a:p>
            <a:pPr marL="12700">
              <a:lnSpc>
                <a:spcPct val="100000"/>
              </a:lnSpc>
            </a:pPr>
            <a:endParaRPr sz="3600" dirty="0">
              <a:latin typeface="Calibri"/>
              <a:cs typeface="Calibri"/>
            </a:endParaRPr>
          </a:p>
        </p:txBody>
      </p:sp>
      <p:sp>
        <p:nvSpPr>
          <p:cNvPr id="6" name="TextBox 5">
            <a:extLst>
              <a:ext uri="{FF2B5EF4-FFF2-40B4-BE49-F238E27FC236}">
                <a16:creationId xmlns:a16="http://schemas.microsoft.com/office/drawing/2014/main" id="{B1C2807F-6EA3-4D20-90C4-0ACBA67513D6}"/>
              </a:ext>
            </a:extLst>
          </p:cNvPr>
          <p:cNvSpPr txBox="1"/>
          <p:nvPr/>
        </p:nvSpPr>
        <p:spPr>
          <a:xfrm>
            <a:off x="531063" y="4486870"/>
            <a:ext cx="8155737" cy="923330"/>
          </a:xfrm>
          <a:prstGeom prst="rect">
            <a:avLst/>
          </a:prstGeom>
          <a:noFill/>
        </p:spPr>
        <p:txBody>
          <a:bodyPr wrap="square" rtlCol="0">
            <a:spAutoFit/>
          </a:bodyPr>
          <a:lstStyle/>
          <a:p>
            <a:r>
              <a:rPr lang="en-GB" dirty="0"/>
              <a:t>Hossein Rahmani</a:t>
            </a:r>
          </a:p>
          <a:p>
            <a:r>
              <a:rPr lang="en-GB" dirty="0"/>
              <a:t>Prof. in Computer Vision and Machine Learning</a:t>
            </a:r>
          </a:p>
          <a:p>
            <a:r>
              <a:rPr lang="en-GB" dirty="0"/>
              <a:t>Email: </a:t>
            </a:r>
            <a:r>
              <a:rPr lang="en-GB" dirty="0" err="1"/>
              <a:t>h.rahmani@lancaster.ac.uk</a:t>
            </a:r>
            <a:endParaRPr lang="en-GB" dirty="0"/>
          </a:p>
        </p:txBody>
      </p:sp>
      <p:sp>
        <p:nvSpPr>
          <p:cNvPr id="7" name="Rectangle 6">
            <a:extLst>
              <a:ext uri="{FF2B5EF4-FFF2-40B4-BE49-F238E27FC236}">
                <a16:creationId xmlns:a16="http://schemas.microsoft.com/office/drawing/2014/main" id="{F4EF9613-08BA-413F-7BFE-8CFF0290F872}"/>
              </a:ext>
            </a:extLst>
          </p:cNvPr>
          <p:cNvSpPr/>
          <p:nvPr/>
        </p:nvSpPr>
        <p:spPr>
          <a:xfrm>
            <a:off x="558168" y="3810000"/>
            <a:ext cx="7100277" cy="541174"/>
          </a:xfrm>
          <a:prstGeom prst="rect">
            <a:avLst/>
          </a:prstGeom>
        </p:spPr>
        <p:txBody>
          <a:bodyPr wrap="none">
            <a:spAutoFit/>
          </a:bodyPr>
          <a:lstStyle/>
          <a:p>
            <a:pPr lvl="0">
              <a:lnSpc>
                <a:spcPts val="3500"/>
              </a:lnSpc>
              <a:spcBef>
                <a:spcPct val="0"/>
              </a:spcBef>
              <a:defRPr/>
            </a:pPr>
            <a:r>
              <a:rPr kumimoji="0" lang="en-US" sz="3200" b="1" i="0" u="none" strike="noStrike" kern="1200" cap="none" spc="0" normalizeH="0" baseline="0" noProof="0" dirty="0">
                <a:ln>
                  <a:noFill/>
                </a:ln>
                <a:solidFill>
                  <a:srgbClr val="B5121B"/>
                </a:solidFill>
                <a:effectLst/>
                <a:uLnTx/>
                <a:uFillTx/>
                <a:latin typeface="Calibri" pitchFamily="80" charset="0"/>
                <a:ea typeface="+mj-ea"/>
                <a:cs typeface="+mj-cs"/>
              </a:rPr>
              <a:t>Generative Adversarial Networks (GANs)</a:t>
            </a:r>
          </a:p>
        </p:txBody>
      </p:sp>
    </p:spTree>
    <p:extLst>
      <p:ext uri="{BB962C8B-B14F-4D97-AF65-F5344CB8AC3E}">
        <p14:creationId xmlns:p14="http://schemas.microsoft.com/office/powerpoint/2010/main" val="2166428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Activation Functions</a:t>
            </a:r>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2400" b="1" dirty="0">
                <a:solidFill>
                  <a:schemeClr val="accent6">
                    <a:lumMod val="90000"/>
                    <a:lumOff val="10000"/>
                  </a:schemeClr>
                </a:solidFill>
              </a:rPr>
              <a:t>Rectifier Linear Unit (</a:t>
            </a:r>
            <a:r>
              <a:rPr lang="en-US" sz="2400" b="1" dirty="0" err="1">
                <a:solidFill>
                  <a:schemeClr val="accent6">
                    <a:lumMod val="90000"/>
                    <a:lumOff val="10000"/>
                  </a:schemeClr>
                </a:solidFill>
              </a:rPr>
              <a:t>ReLU</a:t>
            </a:r>
            <a:r>
              <a:rPr lang="en-US" sz="2400" b="1" dirty="0">
                <a:solidFill>
                  <a:schemeClr val="accent6">
                    <a:lumMod val="90000"/>
                    <a:lumOff val="10000"/>
                  </a:schemeClr>
                </a:solidFill>
              </a:rPr>
              <a:t>)</a:t>
            </a:r>
          </a:p>
          <a:p>
            <a:pPr lvl="1" algn="just">
              <a:lnSpc>
                <a:spcPct val="90000"/>
              </a:lnSpc>
              <a:buFont typeface="Wingdings" panose="05000000000000000000" pitchFamily="2" charset="2"/>
              <a:buChar char="§"/>
            </a:pPr>
            <a:r>
              <a:rPr lang="en-US" sz="2200" b="1" dirty="0" err="1"/>
              <a:t>ReLU</a:t>
            </a:r>
            <a:r>
              <a:rPr lang="en-US" sz="2200" dirty="0"/>
              <a:t> is a simple activation function </a:t>
            </a:r>
          </a:p>
          <a:p>
            <a:pPr lvl="1" algn="just">
              <a:lnSpc>
                <a:spcPct val="90000"/>
              </a:lnSpc>
              <a:buFont typeface="Wingdings" panose="05000000000000000000" pitchFamily="2" charset="2"/>
              <a:buChar char="§"/>
            </a:pPr>
            <a:r>
              <a:rPr lang="en-US" sz="2200" dirty="0"/>
              <a:t>Quick computation</a:t>
            </a:r>
          </a:p>
          <a:p>
            <a:pPr lvl="1" algn="just">
              <a:lnSpc>
                <a:spcPct val="90000"/>
              </a:lnSpc>
              <a:buFont typeface="Wingdings" panose="05000000000000000000" pitchFamily="2" charset="2"/>
              <a:buChar char="§"/>
            </a:pPr>
            <a:r>
              <a:rPr lang="en-AU" sz="2200" dirty="0"/>
              <a:t>Most popular activation function for deep networks </a:t>
            </a:r>
          </a:p>
          <a:p>
            <a:pPr lvl="1" algn="just">
              <a:lnSpc>
                <a:spcPct val="90000"/>
              </a:lnSpc>
              <a:buFont typeface="Wingdings" panose="05000000000000000000" pitchFamily="2" charset="2"/>
              <a:buChar char="§"/>
            </a:pPr>
            <a:r>
              <a:rPr lang="en-AU" sz="2200" dirty="0"/>
              <a:t>Avoids saturation issues and makes learning faster </a:t>
            </a:r>
          </a:p>
        </p:txBody>
      </p:sp>
      <p:pic>
        <p:nvPicPr>
          <p:cNvPr id="7" name="Picture 6"/>
          <p:cNvPicPr>
            <a:picLocks noChangeAspect="1"/>
          </p:cNvPicPr>
          <p:nvPr/>
        </p:nvPicPr>
        <p:blipFill rotWithShape="1">
          <a:blip r:embed="rId3"/>
          <a:srcRect l="41638" t="55124" r="43794" b="38576"/>
          <a:stretch/>
        </p:blipFill>
        <p:spPr>
          <a:xfrm>
            <a:off x="1150938" y="4327748"/>
            <a:ext cx="3256362" cy="792088"/>
          </a:xfrm>
          <a:prstGeom prst="rect">
            <a:avLst/>
          </a:prstGeom>
        </p:spPr>
      </p:pic>
      <p:pic>
        <p:nvPicPr>
          <p:cNvPr id="8" name="Picture 2" descr="Image result for relu activ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786336"/>
            <a:ext cx="3305175"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71600" y="5157192"/>
            <a:ext cx="4572000" cy="1692771"/>
          </a:xfrm>
          <a:prstGeom prst="rect">
            <a:avLst/>
          </a:prstGeom>
        </p:spPr>
        <p:txBody>
          <a:bodyPr>
            <a:spAutoFit/>
          </a:bodyPr>
          <a:lstStyle/>
          <a:p>
            <a:pPr algn="just"/>
            <a:r>
              <a:rPr lang="en-US" altLang="en-US" sz="2400" dirty="0"/>
              <a:t>Variants:</a:t>
            </a:r>
          </a:p>
          <a:p>
            <a:pPr lvl="1">
              <a:buFont typeface="Wingdings" panose="05000000000000000000" pitchFamily="2" charset="2"/>
              <a:buChar char="§"/>
            </a:pPr>
            <a:r>
              <a:rPr lang="en-US" sz="1600" dirty="0"/>
              <a:t>Noisy </a:t>
            </a:r>
            <a:r>
              <a:rPr lang="en-US" sz="1600" dirty="0" err="1"/>
              <a:t>ReLU</a:t>
            </a:r>
            <a:endParaRPr lang="en-US" sz="1600" dirty="0"/>
          </a:p>
          <a:p>
            <a:pPr lvl="1">
              <a:buFont typeface="Wingdings" panose="05000000000000000000" pitchFamily="2" charset="2"/>
              <a:buChar char="§"/>
            </a:pPr>
            <a:r>
              <a:rPr lang="en-US" sz="1600" dirty="0"/>
              <a:t>Leaky </a:t>
            </a:r>
            <a:r>
              <a:rPr lang="en-US" sz="1600" dirty="0" err="1"/>
              <a:t>ReLU</a:t>
            </a:r>
            <a:endParaRPr lang="en-US" sz="1600" dirty="0"/>
          </a:p>
          <a:p>
            <a:pPr lvl="1">
              <a:buFont typeface="Wingdings" panose="05000000000000000000" pitchFamily="2" charset="2"/>
              <a:buChar char="§"/>
            </a:pPr>
            <a:r>
              <a:rPr lang="en-US" sz="1600" dirty="0"/>
              <a:t>Parametric Linear Units</a:t>
            </a:r>
          </a:p>
          <a:p>
            <a:pPr lvl="1">
              <a:buFont typeface="Wingdings" panose="05000000000000000000" pitchFamily="2" charset="2"/>
              <a:buChar char="§"/>
            </a:pPr>
            <a:r>
              <a:rPr lang="en-US" sz="1600" dirty="0"/>
              <a:t>Randomized Leaky </a:t>
            </a:r>
            <a:r>
              <a:rPr lang="en-US" sz="1600" dirty="0" err="1"/>
              <a:t>Rectier</a:t>
            </a:r>
            <a:r>
              <a:rPr lang="en-US" sz="1600" dirty="0"/>
              <a:t> Linear Unit</a:t>
            </a:r>
          </a:p>
          <a:p>
            <a:pPr lvl="1">
              <a:buFont typeface="Wingdings" panose="05000000000000000000" pitchFamily="2" charset="2"/>
              <a:buChar char="§"/>
            </a:pPr>
            <a:r>
              <a:rPr lang="en-US" sz="1600" dirty="0"/>
              <a:t>Exponential Linear Units</a:t>
            </a:r>
            <a:endParaRPr lang="en-AU" altLang="en-US" sz="1600" dirty="0"/>
          </a:p>
        </p:txBody>
      </p:sp>
    </p:spTree>
    <p:extLst>
      <p:ext uri="{BB962C8B-B14F-4D97-AF65-F5344CB8AC3E}">
        <p14:creationId xmlns:p14="http://schemas.microsoft.com/office/powerpoint/2010/main" val="351104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Outline</a:t>
            </a:r>
          </a:p>
        </p:txBody>
      </p:sp>
      <p:sp>
        <p:nvSpPr>
          <p:cNvPr id="7171" name="Rectangle 3"/>
          <p:cNvSpPr>
            <a:spLocks noGrp="1" noChangeArrowheads="1"/>
          </p:cNvSpPr>
          <p:nvPr>
            <p:ph idx="1"/>
          </p:nvPr>
        </p:nvSpPr>
        <p:spPr>
          <a:xfrm>
            <a:off x="304799" y="1905002"/>
            <a:ext cx="8264525" cy="4836366"/>
          </a:xfrm>
        </p:spPr>
        <p:txBody>
          <a:bodyPr>
            <a:normAutofit fontScale="92500" lnSpcReduction="10000"/>
          </a:bodyPr>
          <a:lstStyle/>
          <a:p>
            <a:pPr>
              <a:lnSpc>
                <a:spcPct val="90000"/>
              </a:lnSpc>
            </a:pPr>
            <a:r>
              <a:rPr lang="en-US" dirty="0">
                <a:latin typeface="Calibri" panose="020F0502020204030204" pitchFamily="34" charset="0"/>
                <a:cs typeface="Calibri" panose="020F0502020204030204" pitchFamily="34" charset="0"/>
              </a:rPr>
              <a:t>Generative Models vs. Discriminative models </a:t>
            </a:r>
          </a:p>
          <a:p>
            <a:pPr>
              <a:lnSpc>
                <a:spcPct val="90000"/>
              </a:lnSpc>
            </a:pPr>
            <a:r>
              <a:rPr lang="en-US" dirty="0">
                <a:latin typeface="Calibri" panose="020F0502020204030204" pitchFamily="34" charset="0"/>
                <a:cs typeface="Calibri" panose="020F0502020204030204" pitchFamily="34" charset="0"/>
              </a:rPr>
              <a:t>Why Generative Models?</a:t>
            </a:r>
          </a:p>
          <a:p>
            <a:pPr lvl="1">
              <a:lnSpc>
                <a:spcPct val="90000"/>
              </a:lnSpc>
            </a:pPr>
            <a:r>
              <a:rPr lang="en-GB" i="0" dirty="0">
                <a:solidFill>
                  <a:schemeClr val="bg1">
                    <a:lumMod val="65000"/>
                  </a:schemeClr>
                </a:solidFill>
                <a:effectLst/>
                <a:latin typeface="Söhne"/>
              </a:rPr>
              <a:t>Variational Autoencoders (</a:t>
            </a:r>
            <a:r>
              <a:rPr lang="en-US" dirty="0">
                <a:solidFill>
                  <a:schemeClr val="bg1">
                    <a:lumMod val="65000"/>
                  </a:schemeClr>
                </a:solidFill>
                <a:latin typeface="Calibri" panose="020F0502020204030204" pitchFamily="34" charset="0"/>
                <a:cs typeface="Calibri" panose="020F0502020204030204" pitchFamily="34" charset="0"/>
              </a:rPr>
              <a:t>VAEs)</a:t>
            </a:r>
          </a:p>
          <a:p>
            <a:pPr lvl="1">
              <a:lnSpc>
                <a:spcPct val="90000"/>
              </a:lnSpc>
            </a:pPr>
            <a:r>
              <a:rPr lang="en-US" dirty="0">
                <a:latin typeface="Calibri" panose="020F0502020204030204" pitchFamily="34" charset="0"/>
                <a:cs typeface="Calibri" panose="020F0502020204030204" pitchFamily="34" charset="0"/>
              </a:rPr>
              <a:t>Generative Adversarial Networks (GANs)</a:t>
            </a:r>
          </a:p>
          <a:p>
            <a:pPr lvl="1">
              <a:lnSpc>
                <a:spcPct val="90000"/>
              </a:lnSpc>
            </a:pPr>
            <a:r>
              <a:rPr lang="en-US" dirty="0">
                <a:solidFill>
                  <a:schemeClr val="bg1">
                    <a:lumMod val="65000"/>
                  </a:schemeClr>
                </a:solidFill>
                <a:latin typeface="Calibri" panose="020F0502020204030204" pitchFamily="34" charset="0"/>
                <a:cs typeface="Calibri" panose="020F0502020204030204" pitchFamily="34" charset="0"/>
              </a:rPr>
              <a:t>Denoising Score Matching Models (e.g., Diffusion)</a:t>
            </a:r>
          </a:p>
          <a:p>
            <a:pPr>
              <a:lnSpc>
                <a:spcPct val="90000"/>
              </a:lnSpc>
            </a:pPr>
            <a:r>
              <a:rPr lang="en-US" dirty="0">
                <a:latin typeface="Calibri" panose="020F0502020204030204" pitchFamily="34" charset="0"/>
                <a:cs typeface="Calibri" panose="020F0502020204030204" pitchFamily="34" charset="0"/>
              </a:rPr>
              <a:t>Generative Adversarial Networks (GANs)</a:t>
            </a:r>
          </a:p>
          <a:p>
            <a:pPr lvl="1">
              <a:lnSpc>
                <a:spcPct val="90000"/>
              </a:lnSpc>
            </a:pPr>
            <a:r>
              <a:rPr lang="en-GB" dirty="0">
                <a:effectLst/>
                <a:latin typeface="Calibri" panose="020F0502020204030204" pitchFamily="34" charset="0"/>
                <a:cs typeface="Calibri" panose="020F0502020204030204" pitchFamily="34" charset="0"/>
              </a:rPr>
              <a:t>GAN’s Architecture</a:t>
            </a:r>
          </a:p>
          <a:p>
            <a:pPr lvl="1">
              <a:lnSpc>
                <a:spcPct val="90000"/>
              </a:lnSpc>
            </a:pPr>
            <a:r>
              <a:rPr lang="en-GB" dirty="0">
                <a:effectLst/>
                <a:latin typeface="Calibri" panose="020F0502020204030204" pitchFamily="34" charset="0"/>
                <a:cs typeface="Calibri" panose="020F0502020204030204" pitchFamily="34" charset="0"/>
              </a:rPr>
              <a:t>How to train GANs?</a:t>
            </a:r>
          </a:p>
          <a:p>
            <a:pPr lvl="1">
              <a:lnSpc>
                <a:spcPct val="90000"/>
              </a:lnSpc>
            </a:pPr>
            <a:r>
              <a:rPr lang="en-GB" dirty="0">
                <a:effectLst/>
                <a:latin typeface="Calibri" panose="020F0502020204030204" pitchFamily="34" charset="0"/>
                <a:cs typeface="Calibri" panose="020F0502020204030204" pitchFamily="34" charset="0"/>
              </a:rPr>
              <a:t>Conditional GANs</a:t>
            </a:r>
          </a:p>
          <a:p>
            <a:pPr lvl="1">
              <a:lnSpc>
                <a:spcPct val="90000"/>
              </a:lnSpc>
            </a:pPr>
            <a:r>
              <a:rPr lang="en-US" dirty="0">
                <a:latin typeface="Calibri" panose="020F0502020204030204" pitchFamily="34" charset="0"/>
                <a:cs typeface="Calibri" panose="020F0502020204030204" pitchFamily="34" charset="0"/>
              </a:rPr>
              <a:t>Applications of GANs</a:t>
            </a:r>
          </a:p>
          <a:p>
            <a:pPr>
              <a:lnSpc>
                <a:spcPct val="90000"/>
              </a:lnSpc>
            </a:pPr>
            <a:r>
              <a:rPr lang="en-US" dirty="0">
                <a:latin typeface="Calibri" panose="020F0502020204030204" pitchFamily="34" charset="0"/>
                <a:cs typeface="Calibri" panose="020F0502020204030204" pitchFamily="34" charset="0"/>
              </a:rPr>
              <a:t>Summary of main points</a:t>
            </a:r>
          </a:p>
          <a:p>
            <a:pPr marL="457200" lvl="1" indent="0" eaLnBrk="1" hangingPunct="1">
              <a:lnSpc>
                <a:spcPct val="90000"/>
              </a:lnSpc>
              <a:buNone/>
            </a:pPr>
            <a:endParaRPr lang="en-US" dirty="0">
              <a:latin typeface="Calibri" panose="020F0502020204030204" pitchFamily="34" charset="0"/>
              <a:cs typeface="Calibri" panose="020F0502020204030204" pitchFamily="34" charset="0"/>
            </a:endParaRPr>
          </a:p>
          <a:p>
            <a:pPr eaLnBrk="1" hangingPunct="1">
              <a:lnSpc>
                <a:spcPct val="90000"/>
              </a:lnSpc>
            </a:pPr>
            <a:endParaRPr lang="en-US" dirty="0">
              <a:latin typeface="Calibri" panose="020F0502020204030204" pitchFamily="34" charset="0"/>
              <a:cs typeface="Calibri" panose="020F0502020204030204" pitchFamily="34" charset="0"/>
            </a:endParaRPr>
          </a:p>
          <a:p>
            <a:pPr eaLnBrk="1" hangingPunct="1">
              <a:lnSpc>
                <a:spcPct val="90000"/>
              </a:lnSpc>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4021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US" dirty="0"/>
              <a:t>Generative Adversarial Networks</a:t>
            </a:r>
            <a:endParaRPr lang="en-ZA" dirty="0"/>
          </a:p>
        </p:txBody>
      </p:sp>
      <p:sp>
        <p:nvSpPr>
          <p:cNvPr id="3" name="Content Placeholder 2">
            <a:extLst>
              <a:ext uri="{FF2B5EF4-FFF2-40B4-BE49-F238E27FC236}">
                <a16:creationId xmlns:a16="http://schemas.microsoft.com/office/drawing/2014/main" id="{2408CC53-071A-43E1-8EC6-52C59FFB4462}"/>
              </a:ext>
            </a:extLst>
          </p:cNvPr>
          <p:cNvSpPr>
            <a:spLocks noGrp="1"/>
          </p:cNvSpPr>
          <p:nvPr>
            <p:ph idx="1"/>
          </p:nvPr>
        </p:nvSpPr>
        <p:spPr>
          <a:xfrm>
            <a:off x="457200" y="1855365"/>
            <a:ext cx="4311732" cy="4525963"/>
          </a:xfrm>
        </p:spPr>
        <p:txBody>
          <a:bodyPr/>
          <a:lstStyle/>
          <a:p>
            <a:r>
              <a:rPr lang="en-US" sz="2400" dirty="0">
                <a:solidFill>
                  <a:schemeClr val="accent1">
                    <a:lumMod val="75000"/>
                  </a:schemeClr>
                </a:solidFill>
                <a:latin typeface="Calibri" panose="020F0502020204030204" pitchFamily="34" charset="0"/>
                <a:cs typeface="Calibri" panose="020F0502020204030204" pitchFamily="34" charset="0"/>
              </a:rPr>
              <a:t>Generative</a:t>
            </a:r>
          </a:p>
          <a:p>
            <a:pPr lvl="1"/>
            <a:r>
              <a:rPr lang="en-US" sz="2000" dirty="0">
                <a:latin typeface="Calibri" panose="020F0502020204030204" pitchFamily="34" charset="0"/>
                <a:cs typeface="Calibri" panose="020F0502020204030204" pitchFamily="34" charset="0"/>
              </a:rPr>
              <a:t>Learn a generative model</a:t>
            </a:r>
          </a:p>
          <a:p>
            <a:pPr marL="342900" lvl="1" indent="0">
              <a:buNone/>
            </a:pPr>
            <a:endParaRPr lang="en-US" sz="2400" dirty="0">
              <a:latin typeface="Calibri" panose="020F0502020204030204" pitchFamily="34" charset="0"/>
              <a:cs typeface="Calibri" panose="020F0502020204030204" pitchFamily="34" charset="0"/>
            </a:endParaRPr>
          </a:p>
          <a:p>
            <a:r>
              <a:rPr lang="en-US" sz="2400" dirty="0">
                <a:solidFill>
                  <a:schemeClr val="accent1">
                    <a:lumMod val="75000"/>
                  </a:schemeClr>
                </a:solidFill>
                <a:latin typeface="Calibri" panose="020F0502020204030204" pitchFamily="34" charset="0"/>
                <a:cs typeface="Calibri" panose="020F0502020204030204" pitchFamily="34" charset="0"/>
              </a:rPr>
              <a:t>Adversarial</a:t>
            </a:r>
          </a:p>
          <a:p>
            <a:pPr lvl="1"/>
            <a:r>
              <a:rPr lang="en-US" sz="2000" dirty="0">
                <a:latin typeface="Calibri" panose="020F0502020204030204" pitchFamily="34" charset="0"/>
                <a:cs typeface="Calibri" panose="020F0502020204030204" pitchFamily="34" charset="0"/>
              </a:rPr>
              <a:t>Trained in an adversarial setting </a:t>
            </a:r>
          </a:p>
          <a:p>
            <a:pPr marL="342900" lvl="1" indent="0">
              <a:buNone/>
            </a:pPr>
            <a:endParaRPr lang="en-US" sz="2400" dirty="0">
              <a:latin typeface="Calibri" panose="020F0502020204030204" pitchFamily="34" charset="0"/>
              <a:cs typeface="Calibri" panose="020F0502020204030204" pitchFamily="34" charset="0"/>
            </a:endParaRPr>
          </a:p>
          <a:p>
            <a:r>
              <a:rPr lang="en-US" sz="2400" dirty="0">
                <a:solidFill>
                  <a:schemeClr val="accent1">
                    <a:lumMod val="75000"/>
                  </a:schemeClr>
                </a:solidFill>
                <a:latin typeface="Calibri" panose="020F0502020204030204" pitchFamily="34" charset="0"/>
                <a:cs typeface="Calibri" panose="020F0502020204030204" pitchFamily="34" charset="0"/>
              </a:rPr>
              <a:t>Network</a:t>
            </a:r>
          </a:p>
          <a:p>
            <a:pPr lvl="1"/>
            <a:r>
              <a:rPr lang="en-US" sz="2000" dirty="0">
                <a:latin typeface="Calibri" panose="020F0502020204030204" pitchFamily="34" charset="0"/>
                <a:cs typeface="Calibri" panose="020F0502020204030204" pitchFamily="34" charset="0"/>
              </a:rPr>
              <a:t>Use Deep Neural Networks</a:t>
            </a:r>
            <a:endParaRPr lang="en-ZA" sz="2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D745A4A-D36E-44AC-9E98-20062DFEC0D6}"/>
              </a:ext>
            </a:extLst>
          </p:cNvPr>
          <p:cNvPicPr>
            <a:picLocks noChangeAspect="1"/>
          </p:cNvPicPr>
          <p:nvPr/>
        </p:nvPicPr>
        <p:blipFill>
          <a:blip r:embed="rId2"/>
          <a:stretch>
            <a:fillRect/>
          </a:stretch>
        </p:blipFill>
        <p:spPr>
          <a:xfrm>
            <a:off x="4724764" y="2403708"/>
            <a:ext cx="4311732" cy="2537460"/>
          </a:xfrm>
          <a:prstGeom prst="rect">
            <a:avLst/>
          </a:prstGeom>
        </p:spPr>
      </p:pic>
    </p:spTree>
    <p:extLst>
      <p:ext uri="{BB962C8B-B14F-4D97-AF65-F5344CB8AC3E}">
        <p14:creationId xmlns:p14="http://schemas.microsoft.com/office/powerpoint/2010/main" val="3157610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7C01-A72C-489C-AD83-DB9A2E4F7975}"/>
              </a:ext>
            </a:extLst>
          </p:cNvPr>
          <p:cNvSpPr>
            <a:spLocks noGrp="1"/>
          </p:cNvSpPr>
          <p:nvPr>
            <p:ph type="title"/>
          </p:nvPr>
        </p:nvSpPr>
        <p:spPr>
          <a:xfrm>
            <a:off x="-36512" y="629816"/>
            <a:ext cx="8569325" cy="1143000"/>
          </a:xfrm>
        </p:spPr>
        <p:txBody>
          <a:bodyPr/>
          <a:lstStyle/>
          <a:p>
            <a:r>
              <a:rPr lang="en-US" dirty="0"/>
              <a:t>Why Generative Models?</a:t>
            </a:r>
            <a:endParaRPr lang="en-ZA" dirty="0"/>
          </a:p>
        </p:txBody>
      </p:sp>
      <p:sp>
        <p:nvSpPr>
          <p:cNvPr id="3" name="Content Placeholder 2">
            <a:extLst>
              <a:ext uri="{FF2B5EF4-FFF2-40B4-BE49-F238E27FC236}">
                <a16:creationId xmlns:a16="http://schemas.microsoft.com/office/drawing/2014/main" id="{79058D3E-2F6E-477D-8AF1-647275784D0B}"/>
              </a:ext>
            </a:extLst>
          </p:cNvPr>
          <p:cNvSpPr>
            <a:spLocks noGrp="1"/>
          </p:cNvSpPr>
          <p:nvPr>
            <p:ph idx="1"/>
          </p:nvPr>
        </p:nvSpPr>
        <p:spPr>
          <a:xfrm>
            <a:off x="457200" y="1600200"/>
            <a:ext cx="8686800" cy="4525963"/>
          </a:xfrm>
        </p:spPr>
        <p:txBody>
          <a:bodyPr/>
          <a:lstStyle/>
          <a:p>
            <a:pPr marL="171450" lvl="1">
              <a:spcBef>
                <a:spcPts val="750"/>
              </a:spcBef>
              <a:buSzPct val="85000"/>
              <a:buFont typeface="Wingdings" panose="05000000000000000000" pitchFamily="2" charset="2"/>
              <a:buChar char=""/>
            </a:pPr>
            <a:r>
              <a:rPr lang="en-US" sz="2400" dirty="0">
                <a:solidFill>
                  <a:srgbClr val="00457C"/>
                </a:solidFill>
                <a:latin typeface="Calibri" panose="020F0502020204030204" pitchFamily="34" charset="0"/>
                <a:cs typeface="Calibri" panose="020F0502020204030204" pitchFamily="34" charset="0"/>
              </a:rPr>
              <a:t>We know of discriminative models</a:t>
            </a:r>
            <a:endParaRPr lang="en-ZA" altLang="fr-FR" sz="2400" dirty="0">
              <a:solidFill>
                <a:srgbClr val="00457C"/>
              </a:solidFill>
              <a:latin typeface="Calibri" panose="020F0502020204030204" pitchFamily="34" charset="0"/>
              <a:cs typeface="Calibri" panose="020F0502020204030204" pitchFamily="34" charset="0"/>
            </a:endParaRPr>
          </a:p>
          <a:p>
            <a:pPr marL="514350" lvl="2">
              <a:spcBef>
                <a:spcPts val="750"/>
              </a:spcBef>
              <a:buSzPct val="85000"/>
              <a:buFont typeface="Wingdings" panose="05000000000000000000" pitchFamily="2" charset="2"/>
              <a:buChar char=""/>
            </a:pPr>
            <a:r>
              <a:rPr lang="en-US" altLang="fr-FR" sz="2000" dirty="0">
                <a:latin typeface="Calibri" panose="020F0502020204030204" pitchFamily="34" charset="0"/>
                <a:cs typeface="Calibri" panose="020F0502020204030204" pitchFamily="34" charset="0"/>
              </a:rPr>
              <a:t>Given an </a:t>
            </a:r>
            <a:r>
              <a:rPr lang="en-US" altLang="fr-FR" sz="2000" b="1" dirty="0">
                <a:latin typeface="Calibri" panose="020F0502020204030204" pitchFamily="34" charset="0"/>
                <a:cs typeface="Calibri" panose="020F0502020204030204" pitchFamily="34" charset="0"/>
              </a:rPr>
              <a:t>X</a:t>
            </a:r>
            <a:r>
              <a:rPr lang="en-US" altLang="fr-FR" sz="2000" dirty="0">
                <a:latin typeface="Calibri" panose="020F0502020204030204" pitchFamily="34" charset="0"/>
                <a:cs typeface="Calibri" panose="020F0502020204030204" pitchFamily="34" charset="0"/>
              </a:rPr>
              <a:t>, predict a label </a:t>
            </a:r>
            <a:r>
              <a:rPr lang="en-US" altLang="fr-FR" sz="2000" b="1" dirty="0">
                <a:latin typeface="Calibri" panose="020F0502020204030204" pitchFamily="34" charset="0"/>
                <a:cs typeface="Calibri" panose="020F0502020204030204" pitchFamily="34" charset="0"/>
              </a:rPr>
              <a:t>Y</a:t>
            </a:r>
            <a:endParaRPr lang="en-US" altLang="fr-FR" sz="2000" dirty="0">
              <a:latin typeface="Calibri" panose="020F0502020204030204" pitchFamily="34" charset="0"/>
              <a:cs typeface="Calibri" panose="020F0502020204030204" pitchFamily="34" charset="0"/>
            </a:endParaRPr>
          </a:p>
          <a:p>
            <a:pPr marL="514350" lvl="2">
              <a:spcBef>
                <a:spcPts val="750"/>
              </a:spcBef>
              <a:buSzPct val="85000"/>
              <a:buFont typeface="Wingdings" panose="05000000000000000000" pitchFamily="2" charset="2"/>
              <a:buChar char=""/>
            </a:pPr>
            <a:r>
              <a:rPr lang="en-ZA" altLang="fr-FR" sz="2000" dirty="0">
                <a:latin typeface="Calibri" panose="020F0502020204030204" pitchFamily="34" charset="0"/>
                <a:cs typeface="Calibri" panose="020F0502020204030204" pitchFamily="34" charset="0"/>
              </a:rPr>
              <a:t>Estimates </a:t>
            </a:r>
            <a:r>
              <a:rPr lang="en-ZA" altLang="fr-FR" sz="2000" b="1" dirty="0">
                <a:latin typeface="Calibri" panose="020F0502020204030204" pitchFamily="34" charset="0"/>
                <a:cs typeface="Calibri" panose="020F0502020204030204" pitchFamily="34" charset="0"/>
              </a:rPr>
              <a:t>P(Y|X)</a:t>
            </a:r>
            <a:endParaRPr lang="en-US" altLang="fr-FR" sz="2000" b="1" dirty="0">
              <a:solidFill>
                <a:srgbClr val="FF0000"/>
              </a:solidFill>
              <a:latin typeface="Calibri" panose="020F0502020204030204" pitchFamily="34" charset="0"/>
              <a:cs typeface="Calibri" panose="020F0502020204030204" pitchFamily="34" charset="0"/>
            </a:endParaRPr>
          </a:p>
          <a:p>
            <a:pPr marL="514350" lvl="2">
              <a:spcBef>
                <a:spcPts val="750"/>
              </a:spcBef>
              <a:buSzPct val="85000"/>
              <a:buFont typeface="Wingdings" panose="05000000000000000000" pitchFamily="2" charset="2"/>
              <a:buChar char=""/>
            </a:pPr>
            <a:endParaRPr lang="en-ZA" altLang="fr-FR" dirty="0">
              <a:solidFill>
                <a:srgbClr val="00457C"/>
              </a:solidFill>
              <a:latin typeface="Calibri" panose="020F0502020204030204" pitchFamily="34" charset="0"/>
              <a:cs typeface="Calibri" panose="020F0502020204030204" pitchFamily="34" charset="0"/>
            </a:endParaRPr>
          </a:p>
          <a:p>
            <a:pPr marL="171450" lvl="1">
              <a:spcBef>
                <a:spcPts val="750"/>
              </a:spcBef>
              <a:buSzPct val="85000"/>
              <a:buFont typeface="Wingdings" panose="05000000000000000000" pitchFamily="2" charset="2"/>
              <a:buChar char=""/>
            </a:pPr>
            <a:r>
              <a:rPr lang="en-ZA" altLang="fr-FR" sz="2400" dirty="0">
                <a:solidFill>
                  <a:srgbClr val="00457C"/>
                </a:solidFill>
                <a:latin typeface="Calibri" panose="020F0502020204030204" pitchFamily="34" charset="0"/>
                <a:cs typeface="Calibri" panose="020F0502020204030204" pitchFamily="34" charset="0"/>
              </a:rPr>
              <a:t>Discriminative models have several disadvantages</a:t>
            </a:r>
          </a:p>
          <a:p>
            <a:pPr marL="514350" lvl="2">
              <a:spcBef>
                <a:spcPts val="750"/>
              </a:spcBef>
              <a:buSzPct val="85000"/>
              <a:buFont typeface="Wingdings" panose="05000000000000000000" pitchFamily="2" charset="2"/>
              <a:buChar char=""/>
            </a:pPr>
            <a:r>
              <a:rPr lang="en-US" altLang="fr-FR" sz="2000" dirty="0">
                <a:latin typeface="Calibri" panose="020F0502020204030204" pitchFamily="34" charset="0"/>
                <a:cs typeface="Calibri" panose="020F0502020204030204" pitchFamily="34" charset="0"/>
              </a:rPr>
              <a:t>Can’t model </a:t>
            </a:r>
            <a:r>
              <a:rPr lang="en-US" altLang="fr-FR" sz="2000" b="1" dirty="0">
                <a:latin typeface="Calibri" panose="020F0502020204030204" pitchFamily="34" charset="0"/>
                <a:cs typeface="Calibri" panose="020F0502020204030204" pitchFamily="34" charset="0"/>
              </a:rPr>
              <a:t>P(X)</a:t>
            </a:r>
            <a:r>
              <a:rPr lang="en-US" altLang="fr-FR" sz="2000" dirty="0">
                <a:latin typeface="Calibri" panose="020F0502020204030204" pitchFamily="34" charset="0"/>
                <a:cs typeface="Calibri" panose="020F0502020204030204" pitchFamily="34" charset="0"/>
              </a:rPr>
              <a:t>, i.e. the probability of seeing a certain point</a:t>
            </a:r>
          </a:p>
          <a:p>
            <a:pPr marL="514350" lvl="2">
              <a:spcBef>
                <a:spcPts val="750"/>
              </a:spcBef>
              <a:buSzPct val="85000"/>
              <a:buFont typeface="Wingdings" panose="05000000000000000000" pitchFamily="2" charset="2"/>
              <a:buChar char=""/>
            </a:pPr>
            <a:r>
              <a:rPr lang="en-US" altLang="fr-FR" sz="2000" dirty="0">
                <a:latin typeface="Calibri" panose="020F0502020204030204" pitchFamily="34" charset="0"/>
                <a:cs typeface="Calibri" panose="020F0502020204030204" pitchFamily="34" charset="0"/>
              </a:rPr>
              <a:t>Thus, can’t sample from </a:t>
            </a:r>
            <a:r>
              <a:rPr lang="en-US" altLang="fr-FR" sz="2000" b="1" dirty="0">
                <a:latin typeface="Calibri" panose="020F0502020204030204" pitchFamily="34" charset="0"/>
                <a:cs typeface="Calibri" panose="020F0502020204030204" pitchFamily="34" charset="0"/>
              </a:rPr>
              <a:t>P(X)</a:t>
            </a:r>
            <a:r>
              <a:rPr lang="en-US" altLang="fr-FR" sz="2000" dirty="0">
                <a:latin typeface="Calibri" panose="020F0502020204030204" pitchFamily="34" charset="0"/>
                <a:cs typeface="Calibri" panose="020F0502020204030204" pitchFamily="34" charset="0"/>
              </a:rPr>
              <a:t>, i.e. </a:t>
            </a:r>
            <a:r>
              <a:rPr lang="en-US" altLang="fr-FR" sz="2000" b="1" dirty="0">
                <a:solidFill>
                  <a:srgbClr val="FF0000"/>
                </a:solidFill>
                <a:latin typeface="Calibri" panose="020F0502020204030204" pitchFamily="34" charset="0"/>
                <a:cs typeface="Calibri" panose="020F0502020204030204" pitchFamily="34" charset="0"/>
              </a:rPr>
              <a:t>can’t generate new data</a:t>
            </a:r>
          </a:p>
          <a:p>
            <a:pPr marL="342900" lvl="2" indent="0">
              <a:spcBef>
                <a:spcPts val="750"/>
              </a:spcBef>
              <a:buSzPct val="85000"/>
              <a:buNone/>
            </a:pPr>
            <a:endParaRPr lang="en-US" altLang="fr-FR" b="1" dirty="0">
              <a:latin typeface="Calibri" panose="020F0502020204030204" pitchFamily="34" charset="0"/>
              <a:cs typeface="Calibri" panose="020F0502020204030204" pitchFamily="34" charset="0"/>
            </a:endParaRPr>
          </a:p>
          <a:p>
            <a:pPr marL="171450" lvl="1">
              <a:spcBef>
                <a:spcPts val="750"/>
              </a:spcBef>
              <a:buSzPct val="85000"/>
              <a:buFont typeface="Wingdings" panose="05000000000000000000" pitchFamily="2" charset="2"/>
              <a:buChar char=""/>
            </a:pPr>
            <a:r>
              <a:rPr lang="en-US" altLang="fr-FR" sz="2400" dirty="0">
                <a:solidFill>
                  <a:srgbClr val="00457C"/>
                </a:solidFill>
                <a:latin typeface="Calibri" panose="020F0502020204030204" pitchFamily="34" charset="0"/>
                <a:cs typeface="Calibri" panose="020F0502020204030204" pitchFamily="34" charset="0"/>
              </a:rPr>
              <a:t>Generative models (in general) cope with all of above</a:t>
            </a:r>
            <a:r>
              <a:rPr lang="en-US" altLang="fr-FR" sz="2400" dirty="0">
                <a:latin typeface="Calibri" panose="020F0502020204030204" pitchFamily="34" charset="0"/>
                <a:cs typeface="Calibri" panose="020F0502020204030204" pitchFamily="34" charset="0"/>
              </a:rPr>
              <a:t>	</a:t>
            </a:r>
          </a:p>
          <a:p>
            <a:pPr marL="514350" lvl="2">
              <a:spcBef>
                <a:spcPts val="750"/>
              </a:spcBef>
              <a:buSzPct val="85000"/>
              <a:buFont typeface="Wingdings" panose="05000000000000000000" pitchFamily="2" charset="2"/>
              <a:buChar char=""/>
            </a:pPr>
            <a:r>
              <a:rPr lang="en-ZA" altLang="fr-FR" sz="2000" dirty="0">
                <a:latin typeface="Calibri" panose="020F0502020204030204" pitchFamily="34" charset="0"/>
                <a:cs typeface="Calibri" panose="020F0502020204030204" pitchFamily="34" charset="0"/>
              </a:rPr>
              <a:t>Can model </a:t>
            </a:r>
            <a:r>
              <a:rPr lang="en-ZA" altLang="fr-FR" sz="2000" b="1" dirty="0">
                <a:latin typeface="Calibri" panose="020F0502020204030204" pitchFamily="34" charset="0"/>
                <a:cs typeface="Calibri" panose="020F0502020204030204" pitchFamily="34" charset="0"/>
              </a:rPr>
              <a:t>P(X)</a:t>
            </a:r>
          </a:p>
          <a:p>
            <a:pPr marL="514350" lvl="2">
              <a:spcBef>
                <a:spcPts val="750"/>
              </a:spcBef>
              <a:buSzPct val="85000"/>
              <a:buFont typeface="Wingdings" panose="05000000000000000000" pitchFamily="2" charset="2"/>
              <a:buChar char=""/>
            </a:pPr>
            <a:r>
              <a:rPr lang="en-ZA" altLang="fr-FR" sz="2000" dirty="0">
                <a:latin typeface="Calibri" panose="020F0502020204030204" pitchFamily="34" charset="0"/>
                <a:cs typeface="Calibri" panose="020F0502020204030204" pitchFamily="34" charset="0"/>
              </a:rPr>
              <a:t>Can generate new data</a:t>
            </a:r>
          </a:p>
          <a:p>
            <a:pPr lvl="1"/>
            <a:endParaRPr lang="en-ZA" dirty="0"/>
          </a:p>
        </p:txBody>
      </p:sp>
      <p:sp>
        <p:nvSpPr>
          <p:cNvPr id="4" name="Slide Number Placeholder 3">
            <a:extLst>
              <a:ext uri="{FF2B5EF4-FFF2-40B4-BE49-F238E27FC236}">
                <a16:creationId xmlns:a16="http://schemas.microsoft.com/office/drawing/2014/main" id="{7BE70398-BEEF-4D05-837D-FDEF9497A5E3}"/>
              </a:ext>
            </a:extLst>
          </p:cNvPr>
          <p:cNvSpPr>
            <a:spLocks noGrp="1"/>
          </p:cNvSpPr>
          <p:nvPr>
            <p:ph type="sldNum" sz="quarter" idx="12"/>
          </p:nvPr>
        </p:nvSpPr>
        <p:spPr/>
        <p:txBody>
          <a:bodyPr/>
          <a:lstStyle/>
          <a:p>
            <a:pPr>
              <a:defRPr/>
            </a:pPr>
            <a:fld id="{6E4C29F6-C04E-4800-BDDD-8E0464A8B178}" type="slidenum">
              <a:rPr lang="fr-FR" smtClean="0"/>
              <a:pPr>
                <a:defRPr/>
              </a:pPr>
              <a:t>42</a:t>
            </a:fld>
            <a:endParaRPr lang="fr-FR"/>
          </a:p>
        </p:txBody>
      </p:sp>
    </p:spTree>
    <p:extLst>
      <p:ext uri="{BB962C8B-B14F-4D97-AF65-F5344CB8AC3E}">
        <p14:creationId xmlns:p14="http://schemas.microsoft.com/office/powerpoint/2010/main" val="1053000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629816"/>
            <a:ext cx="8569325" cy="1143000"/>
          </a:xfrm>
        </p:spPr>
        <p:txBody>
          <a:bodyPr/>
          <a:lstStyle/>
          <a:p>
            <a:r>
              <a:rPr lang="en-US" dirty="0"/>
              <a:t>Generative Adversarial Networks</a:t>
            </a:r>
            <a:endParaRPr lang="en-GB" dirty="0">
              <a:effectLst/>
              <a:latin typeface="Helvetica" pitchFamily="2" charset="0"/>
            </a:endParaRPr>
          </a:p>
        </p:txBody>
      </p:sp>
      <p:pic>
        <p:nvPicPr>
          <p:cNvPr id="7" name="Picture 6">
            <a:extLst>
              <a:ext uri="{FF2B5EF4-FFF2-40B4-BE49-F238E27FC236}">
                <a16:creationId xmlns:a16="http://schemas.microsoft.com/office/drawing/2014/main" id="{97085DF3-018D-2CBE-8B4C-677F2587855F}"/>
              </a:ext>
            </a:extLst>
          </p:cNvPr>
          <p:cNvPicPr>
            <a:picLocks noChangeAspect="1"/>
          </p:cNvPicPr>
          <p:nvPr/>
        </p:nvPicPr>
        <p:blipFill>
          <a:blip r:embed="rId3"/>
          <a:stretch>
            <a:fillRect/>
          </a:stretch>
        </p:blipFill>
        <p:spPr>
          <a:xfrm>
            <a:off x="1115616" y="1684404"/>
            <a:ext cx="6619728" cy="5173596"/>
          </a:xfrm>
          <a:prstGeom prst="rect">
            <a:avLst/>
          </a:prstGeom>
        </p:spPr>
      </p:pic>
    </p:spTree>
    <p:extLst>
      <p:ext uri="{BB962C8B-B14F-4D97-AF65-F5344CB8AC3E}">
        <p14:creationId xmlns:p14="http://schemas.microsoft.com/office/powerpoint/2010/main" val="3385626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GB" dirty="0">
                <a:effectLst/>
                <a:latin typeface="Helvetica" pitchFamily="2" charset="0"/>
              </a:rPr>
              <a:t>GAN’s Architecture</a:t>
            </a:r>
          </a:p>
        </p:txBody>
      </p:sp>
      <p:sp>
        <p:nvSpPr>
          <p:cNvPr id="3" name="Content Placeholder 2">
            <a:extLst>
              <a:ext uri="{FF2B5EF4-FFF2-40B4-BE49-F238E27FC236}">
                <a16:creationId xmlns:a16="http://schemas.microsoft.com/office/drawing/2014/main" id="{2408CC53-071A-43E1-8EC6-52C59FFB4462}"/>
              </a:ext>
            </a:extLst>
          </p:cNvPr>
          <p:cNvSpPr>
            <a:spLocks noGrp="1"/>
          </p:cNvSpPr>
          <p:nvPr>
            <p:ph idx="1"/>
          </p:nvPr>
        </p:nvSpPr>
        <p:spPr>
          <a:xfrm>
            <a:off x="457200" y="1855365"/>
            <a:ext cx="8435280" cy="1573635"/>
          </a:xfrm>
        </p:spPr>
        <p:txBody>
          <a:bodyPr/>
          <a:lstStyle/>
          <a:p>
            <a:r>
              <a:rPr lang="en-US" sz="2400" b="1" dirty="0">
                <a:latin typeface="Calibri" panose="020F0502020204030204" pitchFamily="34" charset="0"/>
                <a:cs typeface="Calibri" panose="020F0502020204030204" pitchFamily="34" charset="0"/>
              </a:rPr>
              <a:t>Z</a:t>
            </a:r>
            <a:r>
              <a:rPr lang="en-US" sz="2400" dirty="0">
                <a:latin typeface="Calibri" panose="020F0502020204030204" pitchFamily="34" charset="0"/>
                <a:cs typeface="Calibri" panose="020F0502020204030204" pitchFamily="34" charset="0"/>
              </a:rPr>
              <a:t> is some random noise (Gaussian/Uniform).</a:t>
            </a:r>
          </a:p>
          <a:p>
            <a:r>
              <a:rPr lang="en-US" sz="2400" b="1" dirty="0">
                <a:latin typeface="Calibri" panose="020F0502020204030204" pitchFamily="34" charset="0"/>
                <a:cs typeface="Calibri" panose="020F0502020204030204" pitchFamily="34" charset="0"/>
              </a:rPr>
              <a:t>Z</a:t>
            </a:r>
            <a:r>
              <a:rPr lang="en-US" sz="2400" dirty="0">
                <a:latin typeface="Calibri" panose="020F0502020204030204" pitchFamily="34" charset="0"/>
                <a:cs typeface="Calibri" panose="020F0502020204030204" pitchFamily="34" charset="0"/>
              </a:rPr>
              <a:t> can be thought as the latent representation of the image.</a:t>
            </a:r>
          </a:p>
        </p:txBody>
      </p:sp>
      <p:pic>
        <p:nvPicPr>
          <p:cNvPr id="4" name="Picture 3">
            <a:extLst>
              <a:ext uri="{FF2B5EF4-FFF2-40B4-BE49-F238E27FC236}">
                <a16:creationId xmlns:a16="http://schemas.microsoft.com/office/drawing/2014/main" id="{FC43F76A-A556-796D-70FB-61F4C3DE4066}"/>
              </a:ext>
            </a:extLst>
          </p:cNvPr>
          <p:cNvPicPr>
            <a:picLocks noChangeAspect="1"/>
          </p:cNvPicPr>
          <p:nvPr/>
        </p:nvPicPr>
        <p:blipFill>
          <a:blip r:embed="rId2"/>
          <a:stretch>
            <a:fillRect/>
          </a:stretch>
        </p:blipFill>
        <p:spPr>
          <a:xfrm>
            <a:off x="682118" y="2852936"/>
            <a:ext cx="7985443" cy="3626722"/>
          </a:xfrm>
          <a:prstGeom prst="rect">
            <a:avLst/>
          </a:prstGeom>
        </p:spPr>
      </p:pic>
    </p:spTree>
    <p:extLst>
      <p:ext uri="{BB962C8B-B14F-4D97-AF65-F5344CB8AC3E}">
        <p14:creationId xmlns:p14="http://schemas.microsoft.com/office/powerpoint/2010/main" val="2555087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GB" dirty="0">
                <a:effectLst/>
                <a:latin typeface="Helvetica" pitchFamily="2" charset="0"/>
              </a:rPr>
              <a:t>How to train GANs?</a:t>
            </a:r>
          </a:p>
        </p:txBody>
      </p:sp>
      <p:sp>
        <p:nvSpPr>
          <p:cNvPr id="3" name="Content Placeholder 2">
            <a:extLst>
              <a:ext uri="{FF2B5EF4-FFF2-40B4-BE49-F238E27FC236}">
                <a16:creationId xmlns:a16="http://schemas.microsoft.com/office/drawing/2014/main" id="{2408CC53-071A-43E1-8EC6-52C59FFB4462}"/>
              </a:ext>
            </a:extLst>
          </p:cNvPr>
          <p:cNvSpPr>
            <a:spLocks noGrp="1"/>
          </p:cNvSpPr>
          <p:nvPr>
            <p:ph idx="1"/>
          </p:nvPr>
        </p:nvSpPr>
        <p:spPr>
          <a:xfrm>
            <a:off x="457200" y="1855365"/>
            <a:ext cx="8435280" cy="1573635"/>
          </a:xfrm>
        </p:spPr>
        <p:txBody>
          <a:bodyPr/>
          <a:lstStyle/>
          <a:p>
            <a:r>
              <a:rPr lang="en-GB" sz="2400" dirty="0">
                <a:latin typeface="Calibri" panose="020F0502020204030204" pitchFamily="34" charset="0"/>
                <a:cs typeface="Calibri" panose="020F0502020204030204" pitchFamily="34" charset="0"/>
              </a:rPr>
              <a:t>Which network should I train first?</a:t>
            </a:r>
          </a:p>
          <a:p>
            <a:pPr lvl="1"/>
            <a:r>
              <a:rPr lang="en-GB" sz="2000" dirty="0">
                <a:latin typeface="Calibri" panose="020F0502020204030204" pitchFamily="34" charset="0"/>
                <a:cs typeface="Calibri" panose="020F0502020204030204" pitchFamily="34" charset="0"/>
              </a:rPr>
              <a:t>Discriminator D !!!</a:t>
            </a:r>
            <a:endParaRPr lang="en-US" sz="2000" dirty="0">
              <a:latin typeface="Calibri" panose="020F0502020204030204" pitchFamily="34" charset="0"/>
              <a:cs typeface="Calibri" panose="020F0502020204030204" pitchFamily="34" charset="0"/>
            </a:endParaRPr>
          </a:p>
          <a:p>
            <a:r>
              <a:rPr lang="en-GB" sz="2400" dirty="0">
                <a:latin typeface="Calibri" panose="020F0502020204030204" pitchFamily="34" charset="0"/>
                <a:cs typeface="Calibri" panose="020F0502020204030204" pitchFamily="34" charset="0"/>
              </a:rPr>
              <a:t>But, with what training data?</a:t>
            </a:r>
          </a:p>
          <a:p>
            <a:pPr lvl="1"/>
            <a:r>
              <a:rPr lang="en-GB" sz="2000" dirty="0">
                <a:latin typeface="Calibri" panose="020F0502020204030204" pitchFamily="34" charset="0"/>
                <a:cs typeface="Calibri" panose="020F0502020204030204" pitchFamily="34" charset="0"/>
              </a:rPr>
              <a:t>The Discriminator is a Binary classifier</a:t>
            </a:r>
          </a:p>
          <a:p>
            <a:pPr lvl="1"/>
            <a:r>
              <a:rPr lang="en-GB" sz="2000" dirty="0">
                <a:latin typeface="Calibri" panose="020F0502020204030204" pitchFamily="34" charset="0"/>
                <a:cs typeface="Calibri" panose="020F0502020204030204" pitchFamily="34" charset="0"/>
              </a:rPr>
              <a:t>The Discriminator has two class - Real and Fake.</a:t>
            </a:r>
          </a:p>
          <a:p>
            <a:pPr lvl="1"/>
            <a:r>
              <a:rPr lang="en-GB" sz="2000" dirty="0">
                <a:latin typeface="Calibri" panose="020F0502020204030204" pitchFamily="34" charset="0"/>
                <a:cs typeface="Calibri" panose="020F0502020204030204" pitchFamily="34" charset="0"/>
              </a:rPr>
              <a:t>The data for Real class is already given: </a:t>
            </a:r>
            <a:r>
              <a:rPr lang="en-GB" sz="2000" dirty="0">
                <a:solidFill>
                  <a:srgbClr val="FF0000"/>
                </a:solidFill>
                <a:latin typeface="Calibri" panose="020F0502020204030204" pitchFamily="34" charset="0"/>
                <a:cs typeface="Calibri" panose="020F0502020204030204" pitchFamily="34" charset="0"/>
              </a:rPr>
              <a:t>TRAINING DATA</a:t>
            </a:r>
          </a:p>
          <a:p>
            <a:pPr lvl="1"/>
            <a:r>
              <a:rPr lang="en-GB" sz="2000" dirty="0">
                <a:latin typeface="Calibri" panose="020F0502020204030204" pitchFamily="34" charset="0"/>
                <a:cs typeface="Calibri" panose="020F0502020204030204" pitchFamily="34" charset="0"/>
              </a:rPr>
              <a:t>The data for Fake class? </a:t>
            </a:r>
            <a:r>
              <a:rPr lang="en-GB" sz="2000" dirty="0">
                <a:solidFill>
                  <a:srgbClr val="FF0000"/>
                </a:solidFill>
                <a:latin typeface="Calibri" panose="020F0502020204030204" pitchFamily="34" charset="0"/>
                <a:cs typeface="Calibri" panose="020F0502020204030204" pitchFamily="34" charset="0"/>
              </a:rPr>
              <a:t>Generate from the Generator</a:t>
            </a:r>
          </a:p>
          <a:p>
            <a:endParaRPr lang="en-GB" sz="2400" dirty="0">
              <a:latin typeface="Calibri" panose="020F0502020204030204" pitchFamily="34" charset="0"/>
              <a:cs typeface="Calibri" panose="020F0502020204030204" pitchFamily="34" charset="0"/>
            </a:endParaRPr>
          </a:p>
          <a:p>
            <a:r>
              <a:rPr lang="en-GB" sz="2400" dirty="0">
                <a:latin typeface="Calibri" panose="020F0502020204030204" pitchFamily="34" charset="0"/>
                <a:cs typeface="Calibri" panose="020F0502020204030204" pitchFamily="34" charset="0"/>
              </a:rPr>
              <a:t>What’s next? Train the Generator</a:t>
            </a:r>
          </a:p>
          <a:p>
            <a:r>
              <a:rPr lang="en-GB" sz="2400" dirty="0"/>
              <a:t>But how? What’s our training objective?</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235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GB" dirty="0">
                <a:effectLst/>
                <a:latin typeface="Helvetica" pitchFamily="2" charset="0"/>
              </a:rPr>
              <a:t>Training Discriminator</a:t>
            </a:r>
          </a:p>
        </p:txBody>
      </p:sp>
      <p:pic>
        <p:nvPicPr>
          <p:cNvPr id="4" name="Picture 3">
            <a:extLst>
              <a:ext uri="{FF2B5EF4-FFF2-40B4-BE49-F238E27FC236}">
                <a16:creationId xmlns:a16="http://schemas.microsoft.com/office/drawing/2014/main" id="{61812E04-35C4-0CE5-E0BE-6482AC7FB1BE}"/>
              </a:ext>
            </a:extLst>
          </p:cNvPr>
          <p:cNvPicPr>
            <a:picLocks noChangeAspect="1"/>
          </p:cNvPicPr>
          <p:nvPr/>
        </p:nvPicPr>
        <p:blipFill>
          <a:blip r:embed="rId2"/>
          <a:stretch>
            <a:fillRect/>
          </a:stretch>
        </p:blipFill>
        <p:spPr>
          <a:xfrm>
            <a:off x="411747" y="2852936"/>
            <a:ext cx="7990019" cy="3628800"/>
          </a:xfrm>
          <a:prstGeom prst="rect">
            <a:avLst/>
          </a:prstGeom>
        </p:spPr>
      </p:pic>
      <p:sp>
        <p:nvSpPr>
          <p:cNvPr id="11" name="Content Placeholder 2">
            <a:extLst>
              <a:ext uri="{FF2B5EF4-FFF2-40B4-BE49-F238E27FC236}">
                <a16:creationId xmlns:a16="http://schemas.microsoft.com/office/drawing/2014/main" id="{DDDE7A7C-CC35-D9BF-E968-5D75D1C72DDE}"/>
              </a:ext>
            </a:extLst>
          </p:cNvPr>
          <p:cNvSpPr>
            <a:spLocks noGrp="1"/>
          </p:cNvSpPr>
          <p:nvPr>
            <p:ph idx="1"/>
          </p:nvPr>
        </p:nvSpPr>
        <p:spPr>
          <a:xfrm>
            <a:off x="457200" y="1855365"/>
            <a:ext cx="8435280" cy="1573635"/>
          </a:xfrm>
        </p:spPr>
        <p:txBody>
          <a:bodyPr/>
          <a:lstStyle/>
          <a:p>
            <a:r>
              <a:rPr lang="en-GB" sz="2400" b="1" dirty="0"/>
              <a:t>Step 1:</a:t>
            </a:r>
            <a:r>
              <a:rPr lang="en-GB" sz="2400" dirty="0"/>
              <a:t> Train the Discriminator using the current ability of the Generator</a:t>
            </a:r>
            <a:endParaRPr lang="en-US"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179704-EF3C-E05D-663F-F3E435DE816B}"/>
                  </a:ext>
                </a:extLst>
              </p:cNvPr>
              <p:cNvSpPr txBox="1"/>
              <p:nvPr/>
            </p:nvSpPr>
            <p:spPr>
              <a:xfrm>
                <a:off x="5148064" y="4057239"/>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m:t>
                      </m:r>
                    </m:oMath>
                  </m:oMathPara>
                </a14:m>
                <a:endParaRPr lang="en-US" dirty="0"/>
              </a:p>
            </p:txBody>
          </p:sp>
        </mc:Choice>
        <mc:Fallback xmlns="">
          <p:sp>
            <p:nvSpPr>
              <p:cNvPr id="3" name="TextBox 2">
                <a:extLst>
                  <a:ext uri="{FF2B5EF4-FFF2-40B4-BE49-F238E27FC236}">
                    <a16:creationId xmlns:a16="http://schemas.microsoft.com/office/drawing/2014/main" id="{1E179704-EF3C-E05D-663F-F3E435DE816B}"/>
                  </a:ext>
                </a:extLst>
              </p:cNvPr>
              <p:cNvSpPr txBox="1">
                <a:spLocks noRot="1" noChangeAspect="1" noMove="1" noResize="1" noEditPoints="1" noAdjustHandles="1" noChangeArrowheads="1" noChangeShapeType="1" noTextEdit="1"/>
              </p:cNvSpPr>
              <p:nvPr/>
            </p:nvSpPr>
            <p:spPr>
              <a:xfrm>
                <a:off x="5148064" y="4057239"/>
                <a:ext cx="73342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E3EECB-C192-FD74-FA76-5E91B9ED1F02}"/>
                  </a:ext>
                </a:extLst>
              </p:cNvPr>
              <p:cNvSpPr txBox="1"/>
              <p:nvPr/>
            </p:nvSpPr>
            <p:spPr>
              <a:xfrm>
                <a:off x="2123728" y="4869160"/>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m:t>
                      </m:r>
                    </m:oMath>
                  </m:oMathPara>
                </a14:m>
                <a:endParaRPr lang="en-US" dirty="0"/>
              </a:p>
            </p:txBody>
          </p:sp>
        </mc:Choice>
        <mc:Fallback xmlns="">
          <p:sp>
            <p:nvSpPr>
              <p:cNvPr id="6" name="TextBox 5">
                <a:extLst>
                  <a:ext uri="{FF2B5EF4-FFF2-40B4-BE49-F238E27FC236}">
                    <a16:creationId xmlns:a16="http://schemas.microsoft.com/office/drawing/2014/main" id="{44E3EECB-C192-FD74-FA76-5E91B9ED1F02}"/>
                  </a:ext>
                </a:extLst>
              </p:cNvPr>
              <p:cNvSpPr txBox="1">
                <a:spLocks noRot="1" noChangeAspect="1" noMove="1" noResize="1" noEditPoints="1" noAdjustHandles="1" noChangeArrowheads="1" noChangeShapeType="1" noTextEdit="1"/>
              </p:cNvSpPr>
              <p:nvPr/>
            </p:nvSpPr>
            <p:spPr>
              <a:xfrm>
                <a:off x="2123728" y="4869160"/>
                <a:ext cx="7334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ECD016-F03C-E124-4BCD-ECA8DBF2D6CE}"/>
                  </a:ext>
                </a:extLst>
              </p:cNvPr>
              <p:cNvSpPr txBox="1"/>
              <p:nvPr/>
            </p:nvSpPr>
            <p:spPr>
              <a:xfrm>
                <a:off x="817280" y="5858852"/>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7" name="TextBox 6">
                <a:extLst>
                  <a:ext uri="{FF2B5EF4-FFF2-40B4-BE49-F238E27FC236}">
                    <a16:creationId xmlns:a16="http://schemas.microsoft.com/office/drawing/2014/main" id="{9EECD016-F03C-E124-4BCD-ECA8DBF2D6CE}"/>
                  </a:ext>
                </a:extLst>
              </p:cNvPr>
              <p:cNvSpPr txBox="1">
                <a:spLocks noRot="1" noChangeAspect="1" noMove="1" noResize="1" noEditPoints="1" noAdjustHandles="1" noChangeArrowheads="1" noChangeShapeType="1" noTextEdit="1"/>
              </p:cNvSpPr>
              <p:nvPr/>
            </p:nvSpPr>
            <p:spPr>
              <a:xfrm>
                <a:off x="817280" y="5858852"/>
                <a:ext cx="73342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35612C-5EBC-C4A6-F7AC-5BCD483A0B14}"/>
                  </a:ext>
                </a:extLst>
              </p:cNvPr>
              <p:cNvSpPr txBox="1"/>
              <p:nvPr/>
            </p:nvSpPr>
            <p:spPr>
              <a:xfrm>
                <a:off x="3385592" y="5373216"/>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G</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1435612C-5EBC-C4A6-F7AC-5BCD483A0B14}"/>
                  </a:ext>
                </a:extLst>
              </p:cNvPr>
              <p:cNvSpPr txBox="1">
                <a:spLocks noRot="1" noChangeAspect="1" noMove="1" noResize="1" noEditPoints="1" noAdjustHandles="1" noChangeArrowheads="1" noChangeShapeType="1" noTextEdit="1"/>
              </p:cNvSpPr>
              <p:nvPr/>
            </p:nvSpPr>
            <p:spPr>
              <a:xfrm>
                <a:off x="3385592" y="5373216"/>
                <a:ext cx="733422" cy="369332"/>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80F7D1-F0C5-23EA-D7EB-E6D7C35965B2}"/>
                  </a:ext>
                </a:extLst>
              </p:cNvPr>
              <p:cNvSpPr txBox="1"/>
              <p:nvPr/>
            </p:nvSpPr>
            <p:spPr>
              <a:xfrm>
                <a:off x="3419872" y="3683591"/>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9" name="TextBox 8">
                <a:extLst>
                  <a:ext uri="{FF2B5EF4-FFF2-40B4-BE49-F238E27FC236}">
                    <a16:creationId xmlns:a16="http://schemas.microsoft.com/office/drawing/2014/main" id="{ED80F7D1-F0C5-23EA-D7EB-E6D7C35965B2}"/>
                  </a:ext>
                </a:extLst>
              </p:cNvPr>
              <p:cNvSpPr txBox="1">
                <a:spLocks noRot="1" noChangeAspect="1" noMove="1" noResize="1" noEditPoints="1" noAdjustHandles="1" noChangeArrowheads="1" noChangeShapeType="1" noTextEdit="1"/>
              </p:cNvSpPr>
              <p:nvPr/>
            </p:nvSpPr>
            <p:spPr>
              <a:xfrm>
                <a:off x="3419872" y="3683591"/>
                <a:ext cx="73342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0401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GB" dirty="0">
                <a:effectLst/>
                <a:latin typeface="Helvetica" pitchFamily="2" charset="0"/>
              </a:rPr>
              <a:t>Training Discriminator</a:t>
            </a:r>
          </a:p>
        </p:txBody>
      </p:sp>
      <p:pic>
        <p:nvPicPr>
          <p:cNvPr id="8" name="Picture 7">
            <a:extLst>
              <a:ext uri="{FF2B5EF4-FFF2-40B4-BE49-F238E27FC236}">
                <a16:creationId xmlns:a16="http://schemas.microsoft.com/office/drawing/2014/main" id="{56BC34A1-B94D-3208-9A34-63E926F15825}"/>
              </a:ext>
            </a:extLst>
          </p:cNvPr>
          <p:cNvPicPr>
            <a:picLocks noChangeAspect="1"/>
          </p:cNvPicPr>
          <p:nvPr/>
        </p:nvPicPr>
        <p:blipFill>
          <a:blip r:embed="rId2"/>
          <a:stretch>
            <a:fillRect/>
          </a:stretch>
        </p:blipFill>
        <p:spPr>
          <a:xfrm>
            <a:off x="0" y="1752856"/>
            <a:ext cx="9144000" cy="4412448"/>
          </a:xfrm>
          <a:prstGeom prst="rect">
            <a:avLst/>
          </a:prstGeom>
        </p:spPr>
      </p:pic>
    </p:spTree>
    <p:extLst>
      <p:ext uri="{BB962C8B-B14F-4D97-AF65-F5344CB8AC3E}">
        <p14:creationId xmlns:p14="http://schemas.microsoft.com/office/powerpoint/2010/main" val="4099835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GB" dirty="0">
                <a:effectLst/>
                <a:latin typeface="Helvetica" pitchFamily="2" charset="0"/>
              </a:rPr>
              <a:t>Training Generator</a:t>
            </a:r>
          </a:p>
        </p:txBody>
      </p:sp>
      <p:pic>
        <p:nvPicPr>
          <p:cNvPr id="3" name="Picture 2">
            <a:extLst>
              <a:ext uri="{FF2B5EF4-FFF2-40B4-BE49-F238E27FC236}">
                <a16:creationId xmlns:a16="http://schemas.microsoft.com/office/drawing/2014/main" id="{DC09A565-F5C0-E51F-4632-FA7C59512B58}"/>
              </a:ext>
            </a:extLst>
          </p:cNvPr>
          <p:cNvPicPr>
            <a:picLocks noChangeAspect="1"/>
          </p:cNvPicPr>
          <p:nvPr/>
        </p:nvPicPr>
        <p:blipFill>
          <a:blip r:embed="rId2"/>
          <a:stretch>
            <a:fillRect/>
          </a:stretch>
        </p:blipFill>
        <p:spPr>
          <a:xfrm>
            <a:off x="398406" y="2852936"/>
            <a:ext cx="7990018" cy="3628800"/>
          </a:xfrm>
          <a:prstGeom prst="rect">
            <a:avLst/>
          </a:prstGeom>
        </p:spPr>
      </p:pic>
      <p:sp>
        <p:nvSpPr>
          <p:cNvPr id="6" name="Content Placeholder 2">
            <a:extLst>
              <a:ext uri="{FF2B5EF4-FFF2-40B4-BE49-F238E27FC236}">
                <a16:creationId xmlns:a16="http://schemas.microsoft.com/office/drawing/2014/main" id="{F1340FE7-CCB0-39CA-3F5F-134BBF2BE849}"/>
              </a:ext>
            </a:extLst>
          </p:cNvPr>
          <p:cNvSpPr>
            <a:spLocks noGrp="1"/>
          </p:cNvSpPr>
          <p:nvPr>
            <p:ph idx="1"/>
          </p:nvPr>
        </p:nvSpPr>
        <p:spPr>
          <a:xfrm>
            <a:off x="457200" y="1855365"/>
            <a:ext cx="8435280" cy="1573635"/>
          </a:xfrm>
        </p:spPr>
        <p:txBody>
          <a:bodyPr/>
          <a:lstStyle/>
          <a:p>
            <a:r>
              <a:rPr lang="en-GB" sz="2400" b="1" dirty="0"/>
              <a:t>Step 2:</a:t>
            </a:r>
            <a:r>
              <a:rPr lang="en-GB" sz="2400" dirty="0"/>
              <a:t> Train the Generator to beat the Discriminator</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A01F88-17D8-195C-ADF4-BFF7354C07CF}"/>
                  </a:ext>
                </a:extLst>
              </p:cNvPr>
              <p:cNvSpPr txBox="1"/>
              <p:nvPr/>
            </p:nvSpPr>
            <p:spPr>
              <a:xfrm>
                <a:off x="5148064" y="4057239"/>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m:t>
                      </m:r>
                    </m:oMath>
                  </m:oMathPara>
                </a14:m>
                <a:endParaRPr lang="en-US" dirty="0"/>
              </a:p>
            </p:txBody>
          </p:sp>
        </mc:Choice>
        <mc:Fallback xmlns="">
          <p:sp>
            <p:nvSpPr>
              <p:cNvPr id="5" name="TextBox 4">
                <a:extLst>
                  <a:ext uri="{FF2B5EF4-FFF2-40B4-BE49-F238E27FC236}">
                    <a16:creationId xmlns:a16="http://schemas.microsoft.com/office/drawing/2014/main" id="{04A01F88-17D8-195C-ADF4-BFF7354C07CF}"/>
                  </a:ext>
                </a:extLst>
              </p:cNvPr>
              <p:cNvSpPr txBox="1">
                <a:spLocks noRot="1" noChangeAspect="1" noMove="1" noResize="1" noEditPoints="1" noAdjustHandles="1" noChangeArrowheads="1" noChangeShapeType="1" noTextEdit="1"/>
              </p:cNvSpPr>
              <p:nvPr/>
            </p:nvSpPr>
            <p:spPr>
              <a:xfrm>
                <a:off x="5148064" y="4057239"/>
                <a:ext cx="73342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A8835E9-4DE0-6043-C825-15BB7E585A98}"/>
                  </a:ext>
                </a:extLst>
              </p:cNvPr>
              <p:cNvSpPr txBox="1"/>
              <p:nvPr/>
            </p:nvSpPr>
            <p:spPr>
              <a:xfrm>
                <a:off x="2123728" y="4869160"/>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m:t>
                      </m:r>
                    </m:oMath>
                  </m:oMathPara>
                </a14:m>
                <a:endParaRPr lang="en-US" dirty="0"/>
              </a:p>
            </p:txBody>
          </p:sp>
        </mc:Choice>
        <mc:Fallback xmlns="">
          <p:sp>
            <p:nvSpPr>
              <p:cNvPr id="7" name="TextBox 6">
                <a:extLst>
                  <a:ext uri="{FF2B5EF4-FFF2-40B4-BE49-F238E27FC236}">
                    <a16:creationId xmlns:a16="http://schemas.microsoft.com/office/drawing/2014/main" id="{0A8835E9-4DE0-6043-C825-15BB7E585A98}"/>
                  </a:ext>
                </a:extLst>
              </p:cNvPr>
              <p:cNvSpPr txBox="1">
                <a:spLocks noRot="1" noChangeAspect="1" noMove="1" noResize="1" noEditPoints="1" noAdjustHandles="1" noChangeArrowheads="1" noChangeShapeType="1" noTextEdit="1"/>
              </p:cNvSpPr>
              <p:nvPr/>
            </p:nvSpPr>
            <p:spPr>
              <a:xfrm>
                <a:off x="2123728" y="4869160"/>
                <a:ext cx="7334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EC615B-F79C-2E3F-044C-9AB49777F09B}"/>
                  </a:ext>
                </a:extLst>
              </p:cNvPr>
              <p:cNvSpPr txBox="1"/>
              <p:nvPr/>
            </p:nvSpPr>
            <p:spPr>
              <a:xfrm>
                <a:off x="817280" y="5858852"/>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8" name="TextBox 7">
                <a:extLst>
                  <a:ext uri="{FF2B5EF4-FFF2-40B4-BE49-F238E27FC236}">
                    <a16:creationId xmlns:a16="http://schemas.microsoft.com/office/drawing/2014/main" id="{56EC615B-F79C-2E3F-044C-9AB49777F09B}"/>
                  </a:ext>
                </a:extLst>
              </p:cNvPr>
              <p:cNvSpPr txBox="1">
                <a:spLocks noRot="1" noChangeAspect="1" noMove="1" noResize="1" noEditPoints="1" noAdjustHandles="1" noChangeArrowheads="1" noChangeShapeType="1" noTextEdit="1"/>
              </p:cNvSpPr>
              <p:nvPr/>
            </p:nvSpPr>
            <p:spPr>
              <a:xfrm>
                <a:off x="817280" y="5858852"/>
                <a:ext cx="73342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119A17-A654-ACF4-3464-31523A21D13A}"/>
                  </a:ext>
                </a:extLst>
              </p:cNvPr>
              <p:cNvSpPr txBox="1"/>
              <p:nvPr/>
            </p:nvSpPr>
            <p:spPr>
              <a:xfrm>
                <a:off x="3385592" y="5373216"/>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G</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F8119A17-A654-ACF4-3464-31523A21D13A}"/>
                  </a:ext>
                </a:extLst>
              </p:cNvPr>
              <p:cNvSpPr txBox="1">
                <a:spLocks noRot="1" noChangeAspect="1" noMove="1" noResize="1" noEditPoints="1" noAdjustHandles="1" noChangeArrowheads="1" noChangeShapeType="1" noTextEdit="1"/>
              </p:cNvSpPr>
              <p:nvPr/>
            </p:nvSpPr>
            <p:spPr>
              <a:xfrm>
                <a:off x="3385592" y="5373216"/>
                <a:ext cx="733422" cy="369332"/>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BE1EF4-5B48-6991-3495-BCA36497A79D}"/>
                  </a:ext>
                </a:extLst>
              </p:cNvPr>
              <p:cNvSpPr txBox="1"/>
              <p:nvPr/>
            </p:nvSpPr>
            <p:spPr>
              <a:xfrm>
                <a:off x="3419872" y="3683591"/>
                <a:ext cx="7334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0" name="TextBox 9">
                <a:extLst>
                  <a:ext uri="{FF2B5EF4-FFF2-40B4-BE49-F238E27FC236}">
                    <a16:creationId xmlns:a16="http://schemas.microsoft.com/office/drawing/2014/main" id="{19BE1EF4-5B48-6991-3495-BCA36497A79D}"/>
                  </a:ext>
                </a:extLst>
              </p:cNvPr>
              <p:cNvSpPr txBox="1">
                <a:spLocks noRot="1" noChangeAspect="1" noMove="1" noResize="1" noEditPoints="1" noAdjustHandles="1" noChangeArrowheads="1" noChangeShapeType="1" noTextEdit="1"/>
              </p:cNvSpPr>
              <p:nvPr/>
            </p:nvSpPr>
            <p:spPr>
              <a:xfrm>
                <a:off x="3419872" y="3683591"/>
                <a:ext cx="73342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5075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GB" dirty="0">
                <a:effectLst/>
                <a:latin typeface="Helvetica" pitchFamily="2" charset="0"/>
              </a:rPr>
              <a:t>Training Generator</a:t>
            </a:r>
          </a:p>
        </p:txBody>
      </p:sp>
      <p:pic>
        <p:nvPicPr>
          <p:cNvPr id="5" name="Picture 4">
            <a:extLst>
              <a:ext uri="{FF2B5EF4-FFF2-40B4-BE49-F238E27FC236}">
                <a16:creationId xmlns:a16="http://schemas.microsoft.com/office/drawing/2014/main" id="{A498B840-A530-3779-B7F3-410D5C433837}"/>
              </a:ext>
            </a:extLst>
          </p:cNvPr>
          <p:cNvPicPr>
            <a:picLocks noChangeAspect="1"/>
          </p:cNvPicPr>
          <p:nvPr/>
        </p:nvPicPr>
        <p:blipFill>
          <a:blip r:embed="rId2"/>
          <a:stretch>
            <a:fillRect/>
          </a:stretch>
        </p:blipFill>
        <p:spPr>
          <a:xfrm>
            <a:off x="0" y="1844824"/>
            <a:ext cx="9144000" cy="2182831"/>
          </a:xfrm>
          <a:prstGeom prst="rect">
            <a:avLst/>
          </a:prstGeom>
        </p:spPr>
      </p:pic>
    </p:spTree>
    <p:extLst>
      <p:ext uri="{BB962C8B-B14F-4D97-AF65-F5344CB8AC3E}">
        <p14:creationId xmlns:p14="http://schemas.microsoft.com/office/powerpoint/2010/main" val="150381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a:t>
            </a:r>
            <a:r>
              <a:rPr lang="en-US" altLang="en-US" dirty="0"/>
              <a:t>Pooling Layer</a:t>
            </a:r>
            <a:endParaRPr lang="en-US" dirty="0"/>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2400" dirty="0"/>
              <a:t>Replaces the output of the network at a certain location with a summary statistic of the nearby outputs.</a:t>
            </a:r>
          </a:p>
          <a:p>
            <a:pPr algn="just">
              <a:lnSpc>
                <a:spcPct val="90000"/>
              </a:lnSpc>
            </a:pPr>
            <a:r>
              <a:rPr lang="en-AU" sz="2400" kern="0" dirty="0"/>
              <a:t>Reduces computation for upper layers</a:t>
            </a:r>
            <a:endParaRPr lang="en-US" altLang="en-US" sz="2400" dirty="0"/>
          </a:p>
          <a:p>
            <a:pPr algn="just"/>
            <a:r>
              <a:rPr lang="en-AU" altLang="en-US" sz="2400" dirty="0"/>
              <a:t>Non-linear down-sampling</a:t>
            </a:r>
          </a:p>
          <a:p>
            <a:pPr algn="just"/>
            <a:r>
              <a:rPr lang="en-AU" sz="2400" kern="0" dirty="0"/>
              <a:t>Provides translation invariance</a:t>
            </a:r>
          </a:p>
          <a:p>
            <a:pPr lvl="1" algn="just">
              <a:buFont typeface="Wingdings" panose="05000000000000000000" pitchFamily="2" charset="2"/>
              <a:buChar char="§"/>
            </a:pPr>
            <a:r>
              <a:rPr lang="en-AU" sz="2400" dirty="0"/>
              <a:t>Useful property, if we care more about whether some feature is present than exactly where it is, thus adds robustness to position </a:t>
            </a:r>
            <a:endParaRPr lang="en-AU" altLang="en-US" sz="2400" dirty="0"/>
          </a:p>
          <a:p>
            <a:pPr algn="just"/>
            <a:r>
              <a:rPr lang="en-AU" altLang="en-US" sz="2400" dirty="0"/>
              <a:t>Variants:</a:t>
            </a:r>
          </a:p>
          <a:p>
            <a:pPr lvl="1" algn="just">
              <a:buFont typeface="Wingdings" panose="05000000000000000000" pitchFamily="2" charset="2"/>
              <a:buChar char="§"/>
            </a:pPr>
            <a:r>
              <a:rPr lang="en-AU" altLang="en-US" sz="2000" dirty="0">
                <a:solidFill>
                  <a:srgbClr val="FF0000"/>
                </a:solidFill>
              </a:rPr>
              <a:t>Max pooling </a:t>
            </a:r>
            <a:r>
              <a:rPr lang="en-AU" altLang="en-US" sz="2000" dirty="0"/>
              <a:t>(popular): </a:t>
            </a:r>
            <a:r>
              <a:rPr lang="en-US" altLang="en-US" sz="2000" dirty="0"/>
              <a:t>reports the maximum output within a rectangular neighborhood</a:t>
            </a:r>
          </a:p>
          <a:p>
            <a:pPr lvl="1" algn="just">
              <a:buFont typeface="Wingdings" panose="05000000000000000000" pitchFamily="2" charset="2"/>
              <a:buChar char="§"/>
            </a:pPr>
            <a:r>
              <a:rPr lang="en-US" altLang="en-US" sz="2000" dirty="0">
                <a:solidFill>
                  <a:srgbClr val="FF0000"/>
                </a:solidFill>
              </a:rPr>
              <a:t>Average pooling</a:t>
            </a:r>
            <a:r>
              <a:rPr lang="en-US" altLang="en-US" sz="2000" dirty="0"/>
              <a:t>:</a:t>
            </a:r>
            <a:r>
              <a:rPr lang="en-US" altLang="en-US" sz="2000" dirty="0">
                <a:solidFill>
                  <a:srgbClr val="FF0000"/>
                </a:solidFill>
              </a:rPr>
              <a:t> </a:t>
            </a:r>
            <a:r>
              <a:rPr lang="en-US" altLang="en-US" sz="2000" dirty="0"/>
              <a:t>reports the average output</a:t>
            </a:r>
            <a:endParaRPr lang="en-AU" altLang="en-US" sz="2000" dirty="0"/>
          </a:p>
          <a:p>
            <a:pPr lvl="1" algn="just">
              <a:buFont typeface="Wingdings" panose="05000000000000000000" pitchFamily="2" charset="2"/>
              <a:buChar char="§"/>
            </a:pPr>
            <a:r>
              <a:rPr lang="en-AU" altLang="en-US" sz="2000" dirty="0">
                <a:solidFill>
                  <a:srgbClr val="FF0000"/>
                </a:solidFill>
              </a:rPr>
              <a:t>L2 norm of neighbourhood </a:t>
            </a:r>
          </a:p>
        </p:txBody>
      </p:sp>
    </p:spTree>
    <p:extLst>
      <p:ext uri="{BB962C8B-B14F-4D97-AF65-F5344CB8AC3E}">
        <p14:creationId xmlns:p14="http://schemas.microsoft.com/office/powerpoint/2010/main" val="3585933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dirty="0">
                <a:solidFill>
                  <a:srgbClr val="242424"/>
                </a:solidFill>
                <a:latin typeface="Calibri" panose="020F0502020204030204" pitchFamily="34" charset="0"/>
                <a:cs typeface="Calibri" panose="020F0502020204030204" pitchFamily="34" charset="0"/>
              </a:rPr>
              <a:t>DCGAN (a GAN based image generator)</a:t>
            </a:r>
            <a:r>
              <a:rPr lang="en-GB" sz="2400" b="0" i="0" dirty="0">
                <a:solidFill>
                  <a:srgbClr val="242424"/>
                </a:solidFill>
                <a:effectLst/>
                <a:latin typeface="Calibri" panose="020F0502020204030204" pitchFamily="34" charset="0"/>
                <a:cs typeface="Calibri" panose="020F0502020204030204" pitchFamily="34" charset="0"/>
              </a:rPr>
              <a:t> is a direct extension of the GAN, except that it explicitly uses convolutional and convolutional-transpose layers in the discriminator and generator, respectively. </a:t>
            </a: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629816"/>
            <a:ext cx="8569325" cy="1143000"/>
          </a:xfrm>
        </p:spPr>
        <p:txBody>
          <a:bodyPr/>
          <a:lstStyle/>
          <a:p>
            <a:r>
              <a:rPr lang="en-GB" dirty="0">
                <a:effectLst/>
                <a:latin typeface="Helvetica" pitchFamily="2" charset="0"/>
              </a:rPr>
              <a:t>DCGAN</a:t>
            </a:r>
          </a:p>
        </p:txBody>
      </p:sp>
      <p:pic>
        <p:nvPicPr>
          <p:cNvPr id="6148" name="Picture 4" descr="DCGAN - generator discriminator">
            <a:extLst>
              <a:ext uri="{FF2B5EF4-FFF2-40B4-BE49-F238E27FC236}">
                <a16:creationId xmlns:a16="http://schemas.microsoft.com/office/drawing/2014/main" id="{6EAB6EC9-190A-34B6-1C1F-5C48AA3C53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13"/>
          <a:stretch/>
        </p:blipFill>
        <p:spPr bwMode="auto">
          <a:xfrm>
            <a:off x="2290795" y="4754959"/>
            <a:ext cx="4387938" cy="2130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GAN - generator discriminator">
            <a:extLst>
              <a:ext uri="{FF2B5EF4-FFF2-40B4-BE49-F238E27FC236}">
                <a16:creationId xmlns:a16="http://schemas.microsoft.com/office/drawing/2014/main" id="{246D11C3-C856-BD3C-0E6F-54FDE0FDAE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562"/>
          <a:stretch/>
        </p:blipFill>
        <p:spPr bwMode="auto">
          <a:xfrm>
            <a:off x="2066687" y="2830160"/>
            <a:ext cx="4612046" cy="213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23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dirty="0">
                <a:solidFill>
                  <a:srgbClr val="242424"/>
                </a:solidFill>
                <a:latin typeface="Calibri" panose="020F0502020204030204" pitchFamily="34" charset="0"/>
                <a:cs typeface="Calibri" panose="020F0502020204030204" pitchFamily="34" charset="0"/>
              </a:rPr>
              <a:t>We train a DCGAN model on a dataset of faces. The main objective of the model is to get a Generator Network to generate </a:t>
            </a:r>
            <a:r>
              <a:rPr lang="en-GB" sz="2400" dirty="0">
                <a:solidFill>
                  <a:srgbClr val="0000FF"/>
                </a:solidFill>
                <a:latin typeface="Calibri" panose="020F0502020204030204" pitchFamily="34" charset="0"/>
                <a:cs typeface="Calibri" panose="020F0502020204030204" pitchFamily="34" charset="0"/>
              </a:rPr>
              <a:t>new images of fake human faces that look as realistic as possible</a:t>
            </a:r>
            <a:r>
              <a:rPr lang="en-GB" sz="2400" dirty="0">
                <a:solidFill>
                  <a:srgbClr val="242424"/>
                </a:solidFill>
                <a:latin typeface="Calibri" panose="020F0502020204030204" pitchFamily="34" charset="0"/>
                <a:cs typeface="Calibri" panose="020F0502020204030204" pitchFamily="34" charset="0"/>
              </a:rPr>
              <a:t>. </a:t>
            </a:r>
            <a:endParaRPr lang="en-GB" sz="2400" b="0" i="0" dirty="0">
              <a:solidFill>
                <a:srgbClr val="242424"/>
              </a:solidFill>
              <a:effectLst/>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629816"/>
            <a:ext cx="8569325" cy="1143000"/>
          </a:xfrm>
        </p:spPr>
        <p:txBody>
          <a:bodyPr/>
          <a:lstStyle/>
          <a:p>
            <a:r>
              <a:rPr lang="en-GB" dirty="0">
                <a:effectLst/>
                <a:latin typeface="Helvetica" pitchFamily="2" charset="0"/>
              </a:rPr>
              <a:t>Unconditional Face Generation</a:t>
            </a:r>
          </a:p>
        </p:txBody>
      </p:sp>
      <p:pic>
        <p:nvPicPr>
          <p:cNvPr id="5122" name="Picture 2" descr="Real Images, Fake Images">
            <a:extLst>
              <a:ext uri="{FF2B5EF4-FFF2-40B4-BE49-F238E27FC236}">
                <a16:creationId xmlns:a16="http://schemas.microsoft.com/office/drawing/2014/main" id="{4DDF8C4C-A5FA-4494-3553-35DB00E995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50" t="31100" r="9052" b="31100"/>
          <a:stretch/>
        </p:blipFill>
        <p:spPr bwMode="auto">
          <a:xfrm>
            <a:off x="643564" y="3140968"/>
            <a:ext cx="76008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837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GB" sz="2400" b="0" i="0" dirty="0">
                <a:solidFill>
                  <a:srgbClr val="242424"/>
                </a:solidFill>
                <a:effectLst/>
                <a:latin typeface="Calibri" panose="020F0502020204030204" pitchFamily="34" charset="0"/>
                <a:cs typeface="Calibri" panose="020F0502020204030204" pitchFamily="34" charset="0"/>
              </a:rPr>
              <a:t>For example, if we train a generator to generate new MNIST images (digit images), There is no control over which specific digits will be produced by the </a:t>
            </a:r>
            <a:r>
              <a:rPr lang="en-GB" sz="2400" b="1" i="0" dirty="0">
                <a:solidFill>
                  <a:srgbClr val="242424"/>
                </a:solidFill>
                <a:effectLst/>
                <a:latin typeface="Calibri" panose="020F0502020204030204" pitchFamily="34" charset="0"/>
                <a:cs typeface="Calibri" panose="020F0502020204030204" pitchFamily="34" charset="0"/>
              </a:rPr>
              <a:t>Generator</a:t>
            </a:r>
            <a:r>
              <a:rPr lang="en-GB" sz="2400" b="0" i="0" dirty="0">
                <a:solidFill>
                  <a:srgbClr val="242424"/>
                </a:solidFill>
                <a:effectLst/>
                <a:latin typeface="Calibri" panose="020F0502020204030204" pitchFamily="34" charset="0"/>
                <a:cs typeface="Calibri" panose="020F0502020204030204" pitchFamily="34" charset="0"/>
              </a:rPr>
              <a:t>. </a:t>
            </a:r>
          </a:p>
          <a:p>
            <a:pPr lvl="0" algn="just">
              <a:lnSpc>
                <a:spcPct val="90000"/>
              </a:lnSpc>
            </a:pPr>
            <a:r>
              <a:rPr lang="en-GB" sz="2400" b="0" i="0" dirty="0">
                <a:solidFill>
                  <a:srgbClr val="242424"/>
                </a:solidFill>
                <a:effectLst/>
                <a:latin typeface="Calibri" panose="020F0502020204030204" pitchFamily="34" charset="0"/>
                <a:cs typeface="Calibri" panose="020F0502020204030204" pitchFamily="34" charset="0"/>
              </a:rPr>
              <a:t>This problem can be addressed by a variation of GAN called </a:t>
            </a:r>
            <a:r>
              <a:rPr lang="en-GB" sz="2400" b="1" i="0" dirty="0">
                <a:solidFill>
                  <a:srgbClr val="242424"/>
                </a:solidFill>
                <a:effectLst/>
                <a:latin typeface="Calibri" panose="020F0502020204030204" pitchFamily="34" charset="0"/>
                <a:cs typeface="Calibri" panose="020F0502020204030204" pitchFamily="34" charset="0"/>
              </a:rPr>
              <a:t>Conditional GAN</a:t>
            </a:r>
            <a:r>
              <a:rPr lang="en-GB" sz="2400" b="0" i="0" dirty="0">
                <a:solidFill>
                  <a:srgbClr val="242424"/>
                </a:solidFill>
                <a:effectLst/>
                <a:latin typeface="Calibri" panose="020F0502020204030204" pitchFamily="34" charset="0"/>
                <a:cs typeface="Calibri" panose="020F0502020204030204" pitchFamily="34" charset="0"/>
              </a:rPr>
              <a:t> (</a:t>
            </a:r>
            <a:r>
              <a:rPr lang="en-GB" sz="2400" b="1" i="0" dirty="0">
                <a:solidFill>
                  <a:srgbClr val="242424"/>
                </a:solidFill>
                <a:effectLst/>
                <a:latin typeface="Calibri" panose="020F0502020204030204" pitchFamily="34" charset="0"/>
                <a:cs typeface="Calibri" panose="020F0502020204030204" pitchFamily="34" charset="0"/>
              </a:rPr>
              <a:t>CGAN</a:t>
            </a:r>
            <a:r>
              <a:rPr lang="en-GB" sz="2400" b="0" i="0" dirty="0">
                <a:solidFill>
                  <a:srgbClr val="242424"/>
                </a:solidFill>
                <a:effectLst/>
                <a:latin typeface="Calibri" panose="020F0502020204030204" pitchFamily="34" charset="0"/>
                <a:cs typeface="Calibri" panose="020F0502020204030204" pitchFamily="34" charset="0"/>
              </a:rPr>
              <a:t>). </a:t>
            </a:r>
          </a:p>
          <a:p>
            <a:pPr lvl="0" algn="just">
              <a:lnSpc>
                <a:spcPct val="90000"/>
              </a:lnSpc>
            </a:pPr>
            <a:endParaRPr lang="en-GB" sz="2400" b="0" i="0" dirty="0">
              <a:solidFill>
                <a:srgbClr val="242424"/>
              </a:solidFill>
              <a:effectLst/>
              <a:latin typeface="Calibri" panose="020F0502020204030204" pitchFamily="34" charset="0"/>
              <a:cs typeface="Calibri" panose="020F0502020204030204" pitchFamily="34" charset="0"/>
            </a:endParaRPr>
          </a:p>
          <a:p>
            <a:pPr lvl="0" algn="just">
              <a:lnSpc>
                <a:spcPct val="90000"/>
              </a:lnSpc>
            </a:pPr>
            <a:r>
              <a:rPr lang="en-GB" sz="2400" b="0" i="0" dirty="0">
                <a:solidFill>
                  <a:srgbClr val="242424"/>
                </a:solidFill>
                <a:effectLst/>
                <a:latin typeface="Calibri" panose="020F0502020204030204" pitchFamily="34" charset="0"/>
                <a:cs typeface="Calibri" panose="020F0502020204030204" pitchFamily="34" charset="0"/>
              </a:rPr>
              <a:t>We could add an additional input layer with values of one-hot-encoded image labels.</a:t>
            </a:r>
          </a:p>
          <a:p>
            <a:pPr lvl="0" algn="just">
              <a:lnSpc>
                <a:spcPct val="90000"/>
              </a:lnSpc>
            </a:pPr>
            <a:r>
              <a:rPr lang="en-GB" sz="2400" b="0" i="0" dirty="0">
                <a:solidFill>
                  <a:srgbClr val="242424"/>
                </a:solidFill>
                <a:effectLst/>
                <a:latin typeface="Calibri" panose="020F0502020204030204" pitchFamily="34" charset="0"/>
                <a:cs typeface="Calibri" panose="020F0502020204030204" pitchFamily="34" charset="0"/>
              </a:rPr>
              <a:t>The </a:t>
            </a:r>
            <a:r>
              <a:rPr lang="en-GB" sz="2400" b="1" i="0" dirty="0">
                <a:solidFill>
                  <a:srgbClr val="242424"/>
                </a:solidFill>
                <a:effectLst/>
                <a:latin typeface="Calibri" panose="020F0502020204030204" pitchFamily="34" charset="0"/>
                <a:cs typeface="Calibri" panose="020F0502020204030204" pitchFamily="34" charset="0"/>
              </a:rPr>
              <a:t>Generator</a:t>
            </a:r>
            <a:r>
              <a:rPr lang="en-GB" sz="2400" b="0" i="0" dirty="0">
                <a:solidFill>
                  <a:srgbClr val="242424"/>
                </a:solidFill>
                <a:effectLst/>
                <a:latin typeface="Calibri" panose="020F0502020204030204" pitchFamily="34" charset="0"/>
                <a:cs typeface="Calibri" panose="020F0502020204030204" pitchFamily="34" charset="0"/>
              </a:rPr>
              <a:t> and </a:t>
            </a:r>
            <a:r>
              <a:rPr lang="en-GB" sz="2400" b="1" i="0" dirty="0">
                <a:solidFill>
                  <a:srgbClr val="242424"/>
                </a:solidFill>
                <a:effectLst/>
                <a:latin typeface="Calibri" panose="020F0502020204030204" pitchFamily="34" charset="0"/>
                <a:cs typeface="Calibri" panose="020F0502020204030204" pitchFamily="34" charset="0"/>
              </a:rPr>
              <a:t>Discriminator </a:t>
            </a:r>
            <a:r>
              <a:rPr lang="en-GB" sz="2400" b="0" i="0" dirty="0">
                <a:solidFill>
                  <a:srgbClr val="242424"/>
                </a:solidFill>
                <a:effectLst/>
                <a:latin typeface="Calibri" panose="020F0502020204030204" pitchFamily="34" charset="0"/>
                <a:cs typeface="Calibri" panose="020F0502020204030204" pitchFamily="34" charset="0"/>
              </a:rPr>
              <a:t>both receive some additional conditioning input information. This could be the class of the current image or some other property.</a:t>
            </a:r>
            <a:endParaRPr lang="en-US" altLang="en-US" sz="24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629816"/>
            <a:ext cx="8569325" cy="1143000"/>
          </a:xfrm>
        </p:spPr>
        <p:txBody>
          <a:bodyPr/>
          <a:lstStyle/>
          <a:p>
            <a:r>
              <a:rPr lang="en-GB" dirty="0">
                <a:effectLst/>
                <a:latin typeface="Helvetica" pitchFamily="2" charset="0"/>
              </a:rPr>
              <a:t>Conditional GANs</a:t>
            </a:r>
          </a:p>
        </p:txBody>
      </p:sp>
    </p:spTree>
    <p:extLst>
      <p:ext uri="{BB962C8B-B14F-4D97-AF65-F5344CB8AC3E}">
        <p14:creationId xmlns:p14="http://schemas.microsoft.com/office/powerpoint/2010/main" val="25990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GB" sz="2400" dirty="0">
                <a:solidFill>
                  <a:srgbClr val="242424"/>
                </a:solidFill>
                <a:latin typeface="Calibri" panose="020F0502020204030204" pitchFamily="34" charset="0"/>
                <a:cs typeface="Calibri" panose="020F0502020204030204" pitchFamily="34" charset="0"/>
              </a:rPr>
              <a:t>Both</a:t>
            </a:r>
            <a:r>
              <a:rPr lang="en-GB" sz="2400" b="0" i="0" dirty="0">
                <a:solidFill>
                  <a:srgbClr val="242424"/>
                </a:solidFill>
                <a:effectLst/>
                <a:latin typeface="Calibri" panose="020F0502020204030204" pitchFamily="34" charset="0"/>
                <a:cs typeface="Calibri" panose="020F0502020204030204" pitchFamily="34" charset="0"/>
              </a:rPr>
              <a:t> </a:t>
            </a:r>
            <a:r>
              <a:rPr lang="en-GB" sz="2400" b="1" i="0" dirty="0">
                <a:solidFill>
                  <a:srgbClr val="242424"/>
                </a:solidFill>
                <a:effectLst/>
                <a:latin typeface="Calibri" panose="020F0502020204030204" pitchFamily="34" charset="0"/>
                <a:cs typeface="Calibri" panose="020F0502020204030204" pitchFamily="34" charset="0"/>
              </a:rPr>
              <a:t>Generator G</a:t>
            </a:r>
            <a:r>
              <a:rPr lang="en-GB" sz="2400" b="0" i="0" dirty="0">
                <a:solidFill>
                  <a:srgbClr val="242424"/>
                </a:solidFill>
                <a:effectLst/>
                <a:latin typeface="Calibri" panose="020F0502020204030204" pitchFamily="34" charset="0"/>
                <a:cs typeface="Calibri" panose="020F0502020204030204" pitchFamily="34" charset="0"/>
              </a:rPr>
              <a:t> and </a:t>
            </a:r>
            <a:r>
              <a:rPr lang="en-GB" sz="2400" b="1" i="0" dirty="0">
                <a:solidFill>
                  <a:srgbClr val="242424"/>
                </a:solidFill>
                <a:effectLst/>
                <a:latin typeface="Calibri" panose="020F0502020204030204" pitchFamily="34" charset="0"/>
                <a:cs typeface="Calibri" panose="020F0502020204030204" pitchFamily="34" charset="0"/>
              </a:rPr>
              <a:t>Discriminator D </a:t>
            </a:r>
            <a:r>
              <a:rPr lang="en-GB" sz="2400" b="0" i="0" dirty="0">
                <a:solidFill>
                  <a:srgbClr val="242424"/>
                </a:solidFill>
                <a:effectLst/>
                <a:latin typeface="Calibri" panose="020F0502020204030204" pitchFamily="34" charset="0"/>
                <a:cs typeface="Calibri" panose="020F0502020204030204" pitchFamily="34" charset="0"/>
              </a:rPr>
              <a:t>are conditioned on extra information </a:t>
            </a:r>
            <a:r>
              <a:rPr lang="en-GB" sz="2400" b="1" i="0" dirty="0">
                <a:solidFill>
                  <a:srgbClr val="FF0000"/>
                </a:solidFill>
                <a:effectLst/>
                <a:latin typeface="Calibri" panose="020F0502020204030204" pitchFamily="34" charset="0"/>
                <a:cs typeface="Calibri" panose="020F0502020204030204" pitchFamily="34" charset="0"/>
              </a:rPr>
              <a:t>y</a:t>
            </a:r>
            <a:r>
              <a:rPr lang="en-GB" sz="2400" b="0" i="0" dirty="0">
                <a:solidFill>
                  <a:srgbClr val="242424"/>
                </a:solidFill>
                <a:effectLst/>
                <a:latin typeface="Calibri" panose="020F0502020204030204" pitchFamily="34" charset="0"/>
                <a:cs typeface="Calibri" panose="020F0502020204030204" pitchFamily="34" charset="0"/>
              </a:rPr>
              <a:t>. This could be the class of the current image or some other property.</a:t>
            </a:r>
          </a:p>
          <a:p>
            <a:pPr lvl="0" algn="just">
              <a:lnSpc>
                <a:spcPct val="90000"/>
              </a:lnSpc>
            </a:pPr>
            <a:r>
              <a:rPr lang="en-GB" sz="2400" b="0" i="0" dirty="0">
                <a:solidFill>
                  <a:srgbClr val="242424"/>
                </a:solidFill>
                <a:effectLst/>
                <a:latin typeface="Calibri" panose="020F0502020204030204" pitchFamily="34" charset="0"/>
                <a:cs typeface="Calibri" panose="020F0502020204030204" pitchFamily="34" charset="0"/>
              </a:rPr>
              <a:t>In Practice: perform conditioning by feeding </a:t>
            </a:r>
            <a:r>
              <a:rPr lang="en-GB" sz="2400" b="1" i="0" dirty="0">
                <a:solidFill>
                  <a:srgbClr val="FF0000"/>
                </a:solidFill>
                <a:effectLst/>
                <a:latin typeface="Calibri" panose="020F0502020204030204" pitchFamily="34" charset="0"/>
                <a:cs typeface="Calibri" panose="020F0502020204030204" pitchFamily="34" charset="0"/>
              </a:rPr>
              <a:t>y</a:t>
            </a:r>
            <a:r>
              <a:rPr lang="en-GB" sz="2400" b="0" i="0" dirty="0">
                <a:solidFill>
                  <a:srgbClr val="242424"/>
                </a:solidFill>
                <a:effectLst/>
                <a:latin typeface="Calibri" panose="020F0502020204030204" pitchFamily="34" charset="0"/>
                <a:cs typeface="Calibri" panose="020F0502020204030204" pitchFamily="34" charset="0"/>
              </a:rPr>
              <a:t> into </a:t>
            </a:r>
            <a:r>
              <a:rPr lang="en-GB" sz="2400" b="1" i="0" dirty="0">
                <a:solidFill>
                  <a:srgbClr val="242424"/>
                </a:solidFill>
                <a:effectLst/>
                <a:latin typeface="Calibri" panose="020F0502020204030204" pitchFamily="34" charset="0"/>
                <a:cs typeface="Calibri" panose="020F0502020204030204" pitchFamily="34" charset="0"/>
              </a:rPr>
              <a:t>Generator G</a:t>
            </a:r>
            <a:r>
              <a:rPr lang="en-GB" sz="2400" b="0" i="0" dirty="0">
                <a:solidFill>
                  <a:srgbClr val="242424"/>
                </a:solidFill>
                <a:effectLst/>
                <a:latin typeface="Calibri" panose="020F0502020204030204" pitchFamily="34" charset="0"/>
                <a:cs typeface="Calibri" panose="020F0502020204030204" pitchFamily="34" charset="0"/>
              </a:rPr>
              <a:t> and </a:t>
            </a:r>
            <a:r>
              <a:rPr lang="en-GB" sz="2400" b="1" i="0" dirty="0">
                <a:solidFill>
                  <a:srgbClr val="242424"/>
                </a:solidFill>
                <a:effectLst/>
                <a:latin typeface="Calibri" panose="020F0502020204030204" pitchFamily="34" charset="0"/>
                <a:cs typeface="Calibri" panose="020F0502020204030204" pitchFamily="34" charset="0"/>
              </a:rPr>
              <a:t>Discriminator D </a:t>
            </a:r>
            <a:r>
              <a:rPr lang="en-GB" sz="2400" b="0" i="0" dirty="0">
                <a:solidFill>
                  <a:srgbClr val="242424"/>
                </a:solidFill>
                <a:effectLst/>
                <a:latin typeface="Calibri" panose="020F0502020204030204" pitchFamily="34" charset="0"/>
                <a:cs typeface="Calibri" panose="020F0502020204030204" pitchFamily="34" charset="0"/>
              </a:rPr>
              <a:t>  </a:t>
            </a:r>
            <a:endParaRPr lang="en-US" altLang="en-US" sz="24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629816"/>
            <a:ext cx="8569325" cy="1143000"/>
          </a:xfrm>
        </p:spPr>
        <p:txBody>
          <a:bodyPr/>
          <a:lstStyle/>
          <a:p>
            <a:r>
              <a:rPr lang="en-GB" dirty="0">
                <a:effectLst/>
                <a:latin typeface="Helvetica" pitchFamily="2" charset="0"/>
              </a:rPr>
              <a:t>Conditional GANs</a:t>
            </a:r>
          </a:p>
        </p:txBody>
      </p:sp>
      <p:pic>
        <p:nvPicPr>
          <p:cNvPr id="5" name="Picture 2" descr="Example of a Conditional Generator and a Conditional Discriminator in a Conditional Generative Adversarial Network">
            <a:extLst>
              <a:ext uri="{FF2B5EF4-FFF2-40B4-BE49-F238E27FC236}">
                <a16:creationId xmlns:a16="http://schemas.microsoft.com/office/drawing/2014/main" id="{4D6D3CD6-6157-7F23-5BAF-6265E74F0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41" t="44692" r="8415" b="1759"/>
          <a:stretch/>
        </p:blipFill>
        <p:spPr bwMode="auto">
          <a:xfrm>
            <a:off x="4866286" y="4005064"/>
            <a:ext cx="4260513" cy="2411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xample of a Conditional Generator and a Conditional Discriminator in a Conditional Generative Adversarial Network">
            <a:extLst>
              <a:ext uri="{FF2B5EF4-FFF2-40B4-BE49-F238E27FC236}">
                <a16:creationId xmlns:a16="http://schemas.microsoft.com/office/drawing/2014/main" id="{F70BCD15-C9F6-B2B4-8E60-34D13D688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6" t="3423" r="2374" b="54843"/>
          <a:stretch/>
        </p:blipFill>
        <p:spPr bwMode="auto">
          <a:xfrm>
            <a:off x="35496" y="4293096"/>
            <a:ext cx="4874490" cy="185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161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GB" sz="2400" dirty="0">
                <a:solidFill>
                  <a:srgbClr val="242424"/>
                </a:solidFill>
                <a:latin typeface="Calibri" panose="020F0502020204030204" pitchFamily="34" charset="0"/>
                <a:cs typeface="Calibri" panose="020F0502020204030204" pitchFamily="34" charset="0"/>
              </a:rPr>
              <a:t>Both</a:t>
            </a:r>
            <a:r>
              <a:rPr lang="en-GB" sz="2400" b="0" i="0" dirty="0">
                <a:solidFill>
                  <a:srgbClr val="242424"/>
                </a:solidFill>
                <a:effectLst/>
                <a:latin typeface="Calibri" panose="020F0502020204030204" pitchFamily="34" charset="0"/>
                <a:cs typeface="Calibri" panose="020F0502020204030204" pitchFamily="34" charset="0"/>
              </a:rPr>
              <a:t> </a:t>
            </a:r>
            <a:r>
              <a:rPr lang="en-GB" sz="2400" b="1" i="0" dirty="0">
                <a:solidFill>
                  <a:srgbClr val="242424"/>
                </a:solidFill>
                <a:effectLst/>
                <a:latin typeface="Calibri" panose="020F0502020204030204" pitchFamily="34" charset="0"/>
                <a:cs typeface="Calibri" panose="020F0502020204030204" pitchFamily="34" charset="0"/>
              </a:rPr>
              <a:t>Generator G</a:t>
            </a:r>
            <a:r>
              <a:rPr lang="en-GB" sz="2400" b="0" i="0" dirty="0">
                <a:solidFill>
                  <a:srgbClr val="242424"/>
                </a:solidFill>
                <a:effectLst/>
                <a:latin typeface="Calibri" panose="020F0502020204030204" pitchFamily="34" charset="0"/>
                <a:cs typeface="Calibri" panose="020F0502020204030204" pitchFamily="34" charset="0"/>
              </a:rPr>
              <a:t> and </a:t>
            </a:r>
            <a:r>
              <a:rPr lang="en-GB" sz="2400" b="1" i="0" dirty="0">
                <a:solidFill>
                  <a:srgbClr val="242424"/>
                </a:solidFill>
                <a:effectLst/>
                <a:latin typeface="Calibri" panose="020F0502020204030204" pitchFamily="34" charset="0"/>
                <a:cs typeface="Calibri" panose="020F0502020204030204" pitchFamily="34" charset="0"/>
              </a:rPr>
              <a:t>Discriminator D </a:t>
            </a:r>
            <a:r>
              <a:rPr lang="en-GB" sz="2400" b="0" i="0" dirty="0">
                <a:solidFill>
                  <a:srgbClr val="242424"/>
                </a:solidFill>
                <a:effectLst/>
                <a:latin typeface="Calibri" panose="020F0502020204030204" pitchFamily="34" charset="0"/>
                <a:cs typeface="Calibri" panose="020F0502020204030204" pitchFamily="34" charset="0"/>
              </a:rPr>
              <a:t>are conditioned on extra information </a:t>
            </a:r>
            <a:r>
              <a:rPr lang="en-GB" sz="2400" b="1" i="0" dirty="0">
                <a:solidFill>
                  <a:srgbClr val="FF0000"/>
                </a:solidFill>
                <a:effectLst/>
                <a:latin typeface="Calibri" panose="020F0502020204030204" pitchFamily="34" charset="0"/>
                <a:cs typeface="Calibri" panose="020F0502020204030204" pitchFamily="34" charset="0"/>
              </a:rPr>
              <a:t>y</a:t>
            </a:r>
            <a:r>
              <a:rPr lang="en-GB" sz="2400" b="0" i="0" dirty="0">
                <a:solidFill>
                  <a:srgbClr val="242424"/>
                </a:solidFill>
                <a:effectLst/>
                <a:latin typeface="Calibri" panose="020F0502020204030204" pitchFamily="34" charset="0"/>
                <a:cs typeface="Calibri" panose="020F0502020204030204" pitchFamily="34" charset="0"/>
              </a:rPr>
              <a:t>. This could be the class of the current image or some other property.</a:t>
            </a:r>
          </a:p>
          <a:p>
            <a:pPr lvl="0" algn="just">
              <a:lnSpc>
                <a:spcPct val="90000"/>
              </a:lnSpc>
            </a:pPr>
            <a:r>
              <a:rPr lang="en-GB" sz="2400" b="0" i="0" dirty="0">
                <a:solidFill>
                  <a:srgbClr val="242424"/>
                </a:solidFill>
                <a:effectLst/>
                <a:latin typeface="Calibri" panose="020F0502020204030204" pitchFamily="34" charset="0"/>
                <a:cs typeface="Calibri" panose="020F0502020204030204" pitchFamily="34" charset="0"/>
              </a:rPr>
              <a:t>In Practice: perform conditioning by feeding </a:t>
            </a:r>
            <a:r>
              <a:rPr lang="en-GB" sz="2400" b="1" i="0" dirty="0">
                <a:solidFill>
                  <a:srgbClr val="FF0000"/>
                </a:solidFill>
                <a:effectLst/>
                <a:latin typeface="Calibri" panose="020F0502020204030204" pitchFamily="34" charset="0"/>
                <a:cs typeface="Calibri" panose="020F0502020204030204" pitchFamily="34" charset="0"/>
              </a:rPr>
              <a:t>y</a:t>
            </a:r>
            <a:r>
              <a:rPr lang="en-GB" sz="2400" b="0" i="0" dirty="0">
                <a:solidFill>
                  <a:srgbClr val="242424"/>
                </a:solidFill>
                <a:effectLst/>
                <a:latin typeface="Calibri" panose="020F0502020204030204" pitchFamily="34" charset="0"/>
                <a:cs typeface="Calibri" panose="020F0502020204030204" pitchFamily="34" charset="0"/>
              </a:rPr>
              <a:t> into </a:t>
            </a:r>
            <a:r>
              <a:rPr lang="en-GB" sz="2400" b="1" i="0" dirty="0">
                <a:solidFill>
                  <a:srgbClr val="242424"/>
                </a:solidFill>
                <a:effectLst/>
                <a:latin typeface="Calibri" panose="020F0502020204030204" pitchFamily="34" charset="0"/>
                <a:cs typeface="Calibri" panose="020F0502020204030204" pitchFamily="34" charset="0"/>
              </a:rPr>
              <a:t>Generator G</a:t>
            </a:r>
            <a:r>
              <a:rPr lang="en-GB" sz="2400" b="0" i="0" dirty="0">
                <a:solidFill>
                  <a:srgbClr val="242424"/>
                </a:solidFill>
                <a:effectLst/>
                <a:latin typeface="Calibri" panose="020F0502020204030204" pitchFamily="34" charset="0"/>
                <a:cs typeface="Calibri" panose="020F0502020204030204" pitchFamily="34" charset="0"/>
              </a:rPr>
              <a:t> and </a:t>
            </a:r>
            <a:r>
              <a:rPr lang="en-GB" sz="2400" b="1" i="0" dirty="0">
                <a:solidFill>
                  <a:srgbClr val="242424"/>
                </a:solidFill>
                <a:effectLst/>
                <a:latin typeface="Calibri" panose="020F0502020204030204" pitchFamily="34" charset="0"/>
                <a:cs typeface="Calibri" panose="020F0502020204030204" pitchFamily="34" charset="0"/>
              </a:rPr>
              <a:t>Discriminator D </a:t>
            </a:r>
            <a:r>
              <a:rPr lang="en-GB" sz="2400" b="0" i="0" dirty="0">
                <a:solidFill>
                  <a:srgbClr val="242424"/>
                </a:solidFill>
                <a:effectLst/>
                <a:latin typeface="Calibri" panose="020F0502020204030204" pitchFamily="34" charset="0"/>
                <a:cs typeface="Calibri" panose="020F0502020204030204" pitchFamily="34" charset="0"/>
              </a:rPr>
              <a:t>  </a:t>
            </a:r>
            <a:endParaRPr lang="en-US" altLang="en-US" sz="24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629816"/>
            <a:ext cx="8569325" cy="1143000"/>
          </a:xfrm>
        </p:spPr>
        <p:txBody>
          <a:bodyPr/>
          <a:lstStyle/>
          <a:p>
            <a:r>
              <a:rPr lang="en-GB" dirty="0">
                <a:effectLst/>
                <a:latin typeface="Helvetica" pitchFamily="2" charset="0"/>
              </a:rPr>
              <a:t>Conditional GANs</a:t>
            </a:r>
          </a:p>
        </p:txBody>
      </p:sp>
      <p:pic>
        <p:nvPicPr>
          <p:cNvPr id="4098" name="Picture 2">
            <a:extLst>
              <a:ext uri="{FF2B5EF4-FFF2-40B4-BE49-F238E27FC236}">
                <a16:creationId xmlns:a16="http://schemas.microsoft.com/office/drawing/2014/main" id="{94450CCC-A6B4-475A-9FC3-C52E23CA3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19388"/>
            <a:ext cx="886460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210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b="0" i="0" dirty="0">
                <a:effectLst/>
                <a:latin typeface="Calibri" panose="020F0502020204030204" pitchFamily="34" charset="0"/>
                <a:cs typeface="Calibri" panose="020F0502020204030204" pitchFamily="34" charset="0"/>
              </a:rPr>
              <a:t>Generating high-resolution images from low-resolution inputs.</a:t>
            </a: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332656"/>
            <a:ext cx="8569325" cy="1143000"/>
          </a:xfrm>
        </p:spPr>
        <p:txBody>
          <a:bodyPr/>
          <a:lstStyle/>
          <a:p>
            <a:r>
              <a:rPr lang="en-GB" dirty="0">
                <a:latin typeface="Helvetica" pitchFamily="2" charset="0"/>
              </a:rPr>
              <a:t>C</a:t>
            </a:r>
            <a:r>
              <a:rPr lang="en-GB" dirty="0">
                <a:effectLst/>
                <a:latin typeface="Helvetica" pitchFamily="2" charset="0"/>
              </a:rPr>
              <a:t>onditional </a:t>
            </a:r>
            <a:br>
              <a:rPr lang="en-GB" dirty="0">
                <a:effectLst/>
                <a:latin typeface="Helvetica" pitchFamily="2" charset="0"/>
              </a:rPr>
            </a:br>
            <a:r>
              <a:rPr lang="en-GB" dirty="0">
                <a:effectLst/>
                <a:latin typeface="Helvetica" pitchFamily="2" charset="0"/>
              </a:rPr>
              <a:t>Image Super Resolution</a:t>
            </a:r>
          </a:p>
        </p:txBody>
      </p:sp>
      <p:pic>
        <p:nvPicPr>
          <p:cNvPr id="5" name="Picture 4">
            <a:extLst>
              <a:ext uri="{FF2B5EF4-FFF2-40B4-BE49-F238E27FC236}">
                <a16:creationId xmlns:a16="http://schemas.microsoft.com/office/drawing/2014/main" id="{889CA532-52E7-DD6D-283E-61DC6598933D}"/>
              </a:ext>
            </a:extLst>
          </p:cNvPr>
          <p:cNvPicPr>
            <a:picLocks noChangeAspect="1"/>
          </p:cNvPicPr>
          <p:nvPr/>
        </p:nvPicPr>
        <p:blipFill rotWithShape="1">
          <a:blip r:embed="rId3"/>
          <a:srcRect l="1176" t="20308" r="1962"/>
          <a:stretch/>
        </p:blipFill>
        <p:spPr>
          <a:xfrm>
            <a:off x="758576" y="2924944"/>
            <a:ext cx="7599076" cy="3813791"/>
          </a:xfrm>
          <a:prstGeom prst="rect">
            <a:avLst/>
          </a:prstGeom>
        </p:spPr>
      </p:pic>
    </p:spTree>
    <p:extLst>
      <p:ext uri="{BB962C8B-B14F-4D97-AF65-F5344CB8AC3E}">
        <p14:creationId xmlns:p14="http://schemas.microsoft.com/office/powerpoint/2010/main" val="2476123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b="0" i="0" dirty="0">
                <a:effectLst/>
                <a:latin typeface="Calibri" panose="020F0502020204030204" pitchFamily="34" charset="0"/>
                <a:cs typeface="Calibri" panose="020F0502020204030204" pitchFamily="34" charset="0"/>
              </a:rPr>
              <a:t>Many problems in image processing, graphics, and vision involve translating an input image into a corresponding output image.</a:t>
            </a: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332656"/>
            <a:ext cx="8569325" cy="1143000"/>
          </a:xfrm>
        </p:spPr>
        <p:txBody>
          <a:bodyPr/>
          <a:lstStyle/>
          <a:p>
            <a:r>
              <a:rPr lang="en-GB" dirty="0">
                <a:latin typeface="Helvetica" pitchFamily="2" charset="0"/>
              </a:rPr>
              <a:t>C</a:t>
            </a:r>
            <a:r>
              <a:rPr lang="en-GB" dirty="0">
                <a:effectLst/>
                <a:latin typeface="Helvetica" pitchFamily="2" charset="0"/>
              </a:rPr>
              <a:t>onditional </a:t>
            </a:r>
            <a:br>
              <a:rPr lang="en-GB" dirty="0">
                <a:effectLst/>
                <a:latin typeface="Helvetica" pitchFamily="2" charset="0"/>
              </a:rPr>
            </a:br>
            <a:r>
              <a:rPr lang="en-GB" dirty="0">
                <a:effectLst/>
                <a:latin typeface="Helvetica" pitchFamily="2" charset="0"/>
              </a:rPr>
              <a:t>Domain Translation</a:t>
            </a:r>
          </a:p>
        </p:txBody>
      </p:sp>
      <p:pic>
        <p:nvPicPr>
          <p:cNvPr id="2" name="Picture 1">
            <a:extLst>
              <a:ext uri="{FF2B5EF4-FFF2-40B4-BE49-F238E27FC236}">
                <a16:creationId xmlns:a16="http://schemas.microsoft.com/office/drawing/2014/main" id="{CC237679-34FB-20E4-5171-76B155596A69}"/>
              </a:ext>
            </a:extLst>
          </p:cNvPr>
          <p:cNvPicPr>
            <a:picLocks noChangeAspect="1"/>
          </p:cNvPicPr>
          <p:nvPr/>
        </p:nvPicPr>
        <p:blipFill>
          <a:blip r:embed="rId3"/>
          <a:stretch>
            <a:fillRect/>
          </a:stretch>
        </p:blipFill>
        <p:spPr>
          <a:xfrm>
            <a:off x="0" y="3066533"/>
            <a:ext cx="9144000" cy="2882747"/>
          </a:xfrm>
          <a:prstGeom prst="rect">
            <a:avLst/>
          </a:prstGeom>
        </p:spPr>
      </p:pic>
    </p:spTree>
    <p:extLst>
      <p:ext uri="{BB962C8B-B14F-4D97-AF65-F5344CB8AC3E}">
        <p14:creationId xmlns:p14="http://schemas.microsoft.com/office/powerpoint/2010/main" val="2485413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b="0" i="0" dirty="0">
                <a:effectLst/>
                <a:latin typeface="Calibri" panose="020F0502020204030204" pitchFamily="34" charset="0"/>
                <a:cs typeface="Calibri" panose="020F0502020204030204" pitchFamily="34" charset="0"/>
              </a:rPr>
              <a:t>Many problems in image processing, graphics, and vision involve translating an input image into a corresponding output image.</a:t>
            </a: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332656"/>
            <a:ext cx="8569325" cy="1143000"/>
          </a:xfrm>
        </p:spPr>
        <p:txBody>
          <a:bodyPr/>
          <a:lstStyle/>
          <a:p>
            <a:r>
              <a:rPr lang="en-GB" dirty="0">
                <a:latin typeface="Helvetica" pitchFamily="2" charset="0"/>
              </a:rPr>
              <a:t>C</a:t>
            </a:r>
            <a:r>
              <a:rPr lang="en-GB" dirty="0">
                <a:effectLst/>
                <a:latin typeface="Helvetica" pitchFamily="2" charset="0"/>
              </a:rPr>
              <a:t>onditional </a:t>
            </a:r>
            <a:br>
              <a:rPr lang="en-GB" dirty="0">
                <a:effectLst/>
                <a:latin typeface="Helvetica" pitchFamily="2" charset="0"/>
              </a:rPr>
            </a:br>
            <a:r>
              <a:rPr lang="en-GB" dirty="0">
                <a:effectLst/>
                <a:latin typeface="Helvetica" pitchFamily="2" charset="0"/>
              </a:rPr>
              <a:t>Domain Translation</a:t>
            </a:r>
          </a:p>
        </p:txBody>
      </p:sp>
      <p:pic>
        <p:nvPicPr>
          <p:cNvPr id="3" name="Picture 2">
            <a:extLst>
              <a:ext uri="{FF2B5EF4-FFF2-40B4-BE49-F238E27FC236}">
                <a16:creationId xmlns:a16="http://schemas.microsoft.com/office/drawing/2014/main" id="{426B8392-6604-A3E9-0DD8-BE117F84AD4C}"/>
              </a:ext>
            </a:extLst>
          </p:cNvPr>
          <p:cNvPicPr>
            <a:picLocks noChangeAspect="1"/>
          </p:cNvPicPr>
          <p:nvPr/>
        </p:nvPicPr>
        <p:blipFill>
          <a:blip r:embed="rId3"/>
          <a:stretch>
            <a:fillRect/>
          </a:stretch>
        </p:blipFill>
        <p:spPr>
          <a:xfrm>
            <a:off x="0" y="3010084"/>
            <a:ext cx="9144000" cy="3443252"/>
          </a:xfrm>
          <a:prstGeom prst="rect">
            <a:avLst/>
          </a:prstGeom>
        </p:spPr>
      </p:pic>
    </p:spTree>
    <p:extLst>
      <p:ext uri="{BB962C8B-B14F-4D97-AF65-F5344CB8AC3E}">
        <p14:creationId xmlns:p14="http://schemas.microsoft.com/office/powerpoint/2010/main" val="388889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GB" sz="2400" dirty="0">
                <a:latin typeface="Calibri" panose="020F0502020204030204" pitchFamily="34" charset="0"/>
                <a:cs typeface="Calibri" panose="020F0502020204030204" pitchFamily="34" charset="0"/>
              </a:rPr>
              <a:t>G</a:t>
            </a:r>
            <a:r>
              <a:rPr lang="en-GB" sz="2400" b="0" i="0" dirty="0">
                <a:effectLst/>
                <a:latin typeface="Calibri" panose="020F0502020204030204" pitchFamily="34" charset="0"/>
                <a:cs typeface="Calibri" panose="020F0502020204030204" pitchFamily="34" charset="0"/>
              </a:rPr>
              <a:t>enerating images based on semantic information or high-level scene understanding. </a:t>
            </a:r>
          </a:p>
        </p:txBody>
      </p:sp>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332656"/>
            <a:ext cx="8569325" cy="1143000"/>
          </a:xfrm>
        </p:spPr>
        <p:txBody>
          <a:bodyPr/>
          <a:lstStyle/>
          <a:p>
            <a:r>
              <a:rPr lang="en-GB" dirty="0">
                <a:latin typeface="Helvetica" pitchFamily="2" charset="0"/>
              </a:rPr>
              <a:t>C</a:t>
            </a:r>
            <a:r>
              <a:rPr lang="en-GB" dirty="0">
                <a:effectLst/>
                <a:latin typeface="Helvetica" pitchFamily="2" charset="0"/>
              </a:rPr>
              <a:t>onditional </a:t>
            </a:r>
            <a:br>
              <a:rPr lang="en-GB" dirty="0">
                <a:effectLst/>
                <a:latin typeface="Helvetica" pitchFamily="2" charset="0"/>
              </a:rPr>
            </a:br>
            <a:r>
              <a:rPr lang="en-GB" dirty="0">
                <a:effectLst/>
                <a:latin typeface="Helvetica" pitchFamily="2" charset="0"/>
              </a:rPr>
              <a:t>Semantic Image Synthesis</a:t>
            </a:r>
          </a:p>
        </p:txBody>
      </p:sp>
      <p:pic>
        <p:nvPicPr>
          <p:cNvPr id="2" name="Picture 1">
            <a:extLst>
              <a:ext uri="{FF2B5EF4-FFF2-40B4-BE49-F238E27FC236}">
                <a16:creationId xmlns:a16="http://schemas.microsoft.com/office/drawing/2014/main" id="{E75415DC-0035-EB4C-0735-845FA164F652}"/>
              </a:ext>
            </a:extLst>
          </p:cNvPr>
          <p:cNvPicPr>
            <a:picLocks noChangeAspect="1"/>
          </p:cNvPicPr>
          <p:nvPr/>
        </p:nvPicPr>
        <p:blipFill>
          <a:blip r:embed="rId3"/>
          <a:stretch>
            <a:fillRect/>
          </a:stretch>
        </p:blipFill>
        <p:spPr>
          <a:xfrm>
            <a:off x="659795" y="2658992"/>
            <a:ext cx="7884368" cy="3938360"/>
          </a:xfrm>
          <a:prstGeom prst="rect">
            <a:avLst/>
          </a:prstGeom>
        </p:spPr>
      </p:pic>
    </p:spTree>
    <p:extLst>
      <p:ext uri="{BB962C8B-B14F-4D97-AF65-F5344CB8AC3E}">
        <p14:creationId xmlns:p14="http://schemas.microsoft.com/office/powerpoint/2010/main" val="2256599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B993B7-179D-264C-125A-76EABA3F6539}"/>
              </a:ext>
            </a:extLst>
          </p:cNvPr>
          <p:cNvSpPr>
            <a:spLocks noGrp="1"/>
          </p:cNvSpPr>
          <p:nvPr>
            <p:ph type="title"/>
          </p:nvPr>
        </p:nvSpPr>
        <p:spPr>
          <a:xfrm>
            <a:off x="0" y="332656"/>
            <a:ext cx="8569325" cy="1143000"/>
          </a:xfrm>
        </p:spPr>
        <p:txBody>
          <a:bodyPr/>
          <a:lstStyle/>
          <a:p>
            <a:r>
              <a:rPr lang="en-GB" dirty="0">
                <a:latin typeface="Helvetica" pitchFamily="2" charset="0"/>
              </a:rPr>
              <a:t>Image to</a:t>
            </a:r>
            <a:r>
              <a:rPr lang="en-GB" dirty="0">
                <a:effectLst/>
                <a:latin typeface="Helvetica" pitchFamily="2" charset="0"/>
              </a:rPr>
              <a:t> Image Translation</a:t>
            </a:r>
            <a:br>
              <a:rPr lang="en-GB" dirty="0">
                <a:effectLst/>
                <a:latin typeface="Helvetica" pitchFamily="2" charset="0"/>
              </a:rPr>
            </a:br>
            <a:r>
              <a:rPr lang="en-GB" dirty="0" err="1">
                <a:effectLst/>
                <a:latin typeface="Helvetica" pitchFamily="2" charset="0"/>
              </a:rPr>
              <a:t>CycleGAN</a:t>
            </a:r>
            <a:endParaRPr lang="en-GB" dirty="0">
              <a:effectLst/>
              <a:latin typeface="Helvetica" pitchFamily="2" charset="0"/>
            </a:endParaRPr>
          </a:p>
        </p:txBody>
      </p:sp>
      <p:pic>
        <p:nvPicPr>
          <p:cNvPr id="1026" name="Picture 2" descr="The power of CycleGANs!">
            <a:extLst>
              <a:ext uri="{FF2B5EF4-FFF2-40B4-BE49-F238E27FC236}">
                <a16:creationId xmlns:a16="http://schemas.microsoft.com/office/drawing/2014/main" id="{9D01E7C3-DB06-6606-1CB5-181AB29AE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856" y="1667623"/>
            <a:ext cx="7164288" cy="519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1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a:t>
            </a:r>
            <a:r>
              <a:rPr lang="en-US" altLang="en-US" dirty="0"/>
              <a:t>Pooling Layer</a:t>
            </a:r>
            <a:endParaRPr lang="en-US" dirty="0"/>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sz="2400" dirty="0"/>
                  <a:t>The maximum activation is chosen from the selected block of values</a:t>
                </a:r>
              </a:p>
              <a:p>
                <a:pPr algn="just">
                  <a:lnSpc>
                    <a:spcPct val="90000"/>
                  </a:lnSpc>
                </a:pPr>
                <a:r>
                  <a:rPr lang="en-US" sz="2400" kern="0" dirty="0"/>
                  <a:t>Similar to the convolution layer, we need to specify the </a:t>
                </a:r>
                <a:r>
                  <a:rPr lang="en-US" sz="2400" b="1" kern="0" dirty="0"/>
                  <a:t>size of pooled region </a:t>
                </a:r>
                <a:r>
                  <a:rPr lang="en-US" sz="2400" kern="0" dirty="0"/>
                  <a:t>and the </a:t>
                </a:r>
                <a:r>
                  <a:rPr lang="en-US" sz="2400" b="1" kern="0" dirty="0"/>
                  <a:t>stride</a:t>
                </a:r>
                <a:r>
                  <a:rPr lang="en-US" sz="2400" kern="0" dirty="0"/>
                  <a:t>.</a:t>
                </a:r>
              </a:p>
              <a:p>
                <a:pPr algn="just">
                  <a:lnSpc>
                    <a:spcPct val="90000"/>
                  </a:lnSpc>
                </a:pPr>
                <a:r>
                  <a:rPr lang="en-US" altLang="en-US" sz="2400" dirty="0"/>
                  <a:t>If the size of pooled region is given by </a:t>
                </a:r>
                <a14:m>
                  <m:oMath xmlns:m="http://schemas.openxmlformats.org/officeDocument/2006/math">
                    <m:r>
                      <a:rPr lang="en-AU" altLang="en-US" sz="2400" i="1">
                        <a:latin typeface="Cambria Math" panose="02040503050406030204" pitchFamily="18" charset="0"/>
                      </a:rPr>
                      <m:t>𝑓</m:t>
                    </m:r>
                    <m:r>
                      <a:rPr lang="en-AU" altLang="en-US" sz="2400" i="1">
                        <a:latin typeface="Cambria Math" panose="02040503050406030204" pitchFamily="18" charset="0"/>
                        <a:ea typeface="Cambria Math" panose="02040503050406030204" pitchFamily="18" charset="0"/>
                      </a:rPr>
                      <m:t>×</m:t>
                    </m:r>
                    <m:r>
                      <a:rPr lang="en-AU" altLang="en-US" sz="2400" i="1">
                        <a:latin typeface="Cambria Math" panose="02040503050406030204" pitchFamily="18" charset="0"/>
                        <a:ea typeface="Cambria Math" panose="02040503050406030204" pitchFamily="18" charset="0"/>
                      </a:rPr>
                      <m:t>𝑓</m:t>
                    </m:r>
                  </m:oMath>
                </a14:m>
                <a:r>
                  <a:rPr lang="en-US" altLang="en-US" sz="2400" dirty="0"/>
                  <a:t>, with a stride </a:t>
                </a:r>
                <a14:m>
                  <m:oMath xmlns:m="http://schemas.openxmlformats.org/officeDocument/2006/math">
                    <m:r>
                      <a:rPr lang="en-AU" altLang="en-US" sz="2400" i="1">
                        <a:latin typeface="Cambria Math" panose="02040503050406030204" pitchFamily="18" charset="0"/>
                      </a:rPr>
                      <m:t>𝑠</m:t>
                    </m:r>
                  </m:oMath>
                </a14:m>
                <a:r>
                  <a:rPr lang="en-US" altLang="en-US" sz="2400" dirty="0"/>
                  <a:t>, the size of the output feature map can be given by:</a:t>
                </a:r>
                <a:endParaRPr lang="en-AU" altLang="en-US" sz="2400" dirty="0"/>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020" t="-1679" r="-1255"/>
                </a:stretch>
              </a:blipFill>
            </p:spPr>
            <p:txBody>
              <a:bodyPr/>
              <a:lstStyle/>
              <a:p>
                <a:r>
                  <a:rPr lang="en-GB">
                    <a:noFill/>
                  </a:rPr>
                  <a:t> </a:t>
                </a:r>
              </a:p>
            </p:txBody>
          </p:sp>
        </mc:Fallback>
      </mc:AlternateContent>
      <p:graphicFrame>
        <p:nvGraphicFramePr>
          <p:cNvPr id="5" name="Table 4"/>
          <p:cNvGraphicFramePr>
            <a:graphicFrameLocks noGrp="1"/>
          </p:cNvGraphicFramePr>
          <p:nvPr/>
        </p:nvGraphicFramePr>
        <p:xfrm>
          <a:off x="1808619" y="459000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3</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8</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5</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6</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5</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1816556" y="4590008"/>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2161044" y="4590008"/>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1818144" y="495037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2161044" y="4950370"/>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1810206" y="5301208"/>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2157869" y="5310733"/>
          <a:ext cx="1047750" cy="1097202"/>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1814969" y="494243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1810206" y="5301208"/>
          <a:ext cx="1047750" cy="1098549"/>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6183">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411" marR="91411" marT="45773" marB="457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5865499" y="5312569"/>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8</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6</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5</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5865499" y="5320508"/>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6221099" y="5320508"/>
          <a:ext cx="350838" cy="338137"/>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827" marR="91827"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6573524" y="5320508"/>
          <a:ext cx="349250" cy="338137"/>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8137">
                <a:tc>
                  <a:txBody>
                    <a:bodyPr/>
                    <a:lstStyle/>
                    <a:p>
                      <a:pPr algn="ctr"/>
                      <a:endParaRPr lang="en-US" sz="1400" b="1" dirty="0">
                        <a:solidFill>
                          <a:schemeClr val="tx1"/>
                        </a:solidFill>
                      </a:endParaRPr>
                    </a:p>
                  </a:txBody>
                  <a:tcPr marL="91411" marR="91411" marT="45667" marB="45667">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5859149" y="56459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nvGraphicFramePr>
        <p:xfrm>
          <a:off x="6216337" y="5634831"/>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nvGraphicFramePr>
        <p:xfrm>
          <a:off x="6568762" y="56459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5865499" y="59888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nvGraphicFramePr>
        <p:xfrm>
          <a:off x="6221099" y="5988845"/>
          <a:ext cx="350838" cy="339725"/>
        </p:xfrm>
        <a:graphic>
          <a:graphicData uri="http://schemas.openxmlformats.org/drawingml/2006/table">
            <a:tbl>
              <a:tblPr firstRow="1" bandRow="1">
                <a:tableStyleId>{5C22544A-7EE6-4342-B048-85BDC9FD1C3A}</a:tableStyleId>
              </a:tblPr>
              <a:tblGrid>
                <a:gridCol w="350838">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827" marR="91827"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nvGraphicFramePr>
        <p:xfrm>
          <a:off x="6573524" y="5988845"/>
          <a:ext cx="349250" cy="339725"/>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tblGrid>
              <a:tr h="339725">
                <a:tc>
                  <a:txBody>
                    <a:bodyPr/>
                    <a:lstStyle/>
                    <a:p>
                      <a:pPr algn="ctr"/>
                      <a:endParaRPr lang="en-US" sz="1400" b="1" dirty="0">
                        <a:solidFill>
                          <a:schemeClr val="tx1"/>
                        </a:solidFill>
                      </a:endParaRPr>
                    </a:p>
                  </a:txBody>
                  <a:tcPr marL="91411" marR="91411" marT="45881" marB="45881">
                    <a:lnL w="76200" cap="flat" cmpd="sng" algn="ctr">
                      <a:solidFill>
                        <a:srgbClr val="FF0066"/>
                      </a:solidFill>
                      <a:prstDash val="solid"/>
                      <a:round/>
                      <a:headEnd type="none" w="med" len="med"/>
                      <a:tailEnd type="none" w="med" len="med"/>
                    </a:lnL>
                    <a:lnR w="76200" cap="flat" cmpd="sng" algn="ctr">
                      <a:solidFill>
                        <a:srgbClr val="FF0066"/>
                      </a:solidFill>
                      <a:prstDash val="solid"/>
                      <a:round/>
                      <a:headEnd type="none" w="med" len="med"/>
                      <a:tailEnd type="none" w="med" len="med"/>
                    </a:lnR>
                    <a:lnT w="76200" cap="flat" cmpd="sng" algn="ctr">
                      <a:solidFill>
                        <a:srgbClr val="FF0066"/>
                      </a:solidFill>
                      <a:prstDash val="solid"/>
                      <a:round/>
                      <a:headEnd type="none" w="med" len="med"/>
                      <a:tailEnd type="none" w="med" len="med"/>
                    </a:lnT>
                    <a:lnB w="762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 name="TextBox 23"/>
          <p:cNvSpPr txBox="1"/>
          <p:nvPr/>
        </p:nvSpPr>
        <p:spPr>
          <a:xfrm>
            <a:off x="1241584" y="6423719"/>
            <a:ext cx="2880320" cy="369332"/>
          </a:xfrm>
          <a:prstGeom prst="rect">
            <a:avLst/>
          </a:prstGeom>
          <a:noFill/>
        </p:spPr>
        <p:txBody>
          <a:bodyPr wrap="square" rtlCol="0">
            <a:spAutoFit/>
          </a:bodyPr>
          <a:lstStyle/>
          <a:p>
            <a:pPr algn="ctr"/>
            <a:r>
              <a:rPr lang="en-AU" dirty="0"/>
              <a:t>Input features map</a:t>
            </a:r>
            <a:endParaRPr lang="en-US" dirty="0"/>
          </a:p>
        </p:txBody>
      </p:sp>
      <p:sp>
        <p:nvSpPr>
          <p:cNvPr id="25" name="TextBox 24"/>
          <p:cNvSpPr txBox="1"/>
          <p:nvPr/>
        </p:nvSpPr>
        <p:spPr>
          <a:xfrm>
            <a:off x="4330486" y="6423719"/>
            <a:ext cx="3962461" cy="461665"/>
          </a:xfrm>
          <a:prstGeom prst="rect">
            <a:avLst/>
          </a:prstGeom>
          <a:noFill/>
        </p:spPr>
        <p:txBody>
          <a:bodyPr wrap="square" rtlCol="0">
            <a:spAutoFit/>
          </a:bodyPr>
          <a:lstStyle/>
          <a:p>
            <a:pPr algn="ctr"/>
            <a:r>
              <a:rPr lang="en-AU" dirty="0"/>
              <a:t>Output after Max-Pooling</a:t>
            </a:r>
            <a:endParaRPr lang="en-US" dirty="0"/>
          </a:p>
        </p:txBody>
      </p:sp>
      <mc:AlternateContent xmlns:mc="http://schemas.openxmlformats.org/markup-compatibility/2006" xmlns:a14="http://schemas.microsoft.com/office/drawing/2010/main">
        <mc:Choice Requires="a14">
          <p:sp>
            <p:nvSpPr>
              <p:cNvPr id="26" name="Rectangle 25"/>
              <p:cNvSpPr/>
              <p:nvPr/>
            </p:nvSpPr>
            <p:spPr>
              <a:xfrm>
                <a:off x="611560" y="4211463"/>
                <a:ext cx="4407169" cy="400110"/>
              </a:xfrm>
              <a:prstGeom prst="rect">
                <a:avLst/>
              </a:prstGeom>
            </p:spPr>
            <p:txBody>
              <a:bodyPr wrap="none">
                <a:spAutoFit/>
              </a:bodyPr>
              <a:lstStyle/>
              <a:p>
                <a:r>
                  <a:rPr lang="en-US" sz="2000" kern="0" dirty="0"/>
                  <a:t>Stride 1, size of pooled region </a:t>
                </a:r>
                <a14:m>
                  <m:oMath xmlns:m="http://schemas.openxmlformats.org/officeDocument/2006/math">
                    <m:r>
                      <a:rPr lang="en-AU" sz="2000" b="1" i="1" kern="0" smtClean="0">
                        <a:latin typeface="Cambria Math" panose="02040503050406030204" pitchFamily="18" charset="0"/>
                      </a:rPr>
                      <m:t>𝟑</m:t>
                    </m:r>
                    <m:r>
                      <a:rPr lang="en-AU" sz="2000" b="1" i="1" kern="0" smtClean="0">
                        <a:latin typeface="Cambria Math" panose="02040503050406030204" pitchFamily="18" charset="0"/>
                        <a:ea typeface="Cambria Math" panose="02040503050406030204" pitchFamily="18" charset="0"/>
                      </a:rPr>
                      <m:t>×</m:t>
                    </m:r>
                    <m:r>
                      <a:rPr lang="en-AU" sz="2000" b="1" i="1" kern="0" smtClean="0">
                        <a:latin typeface="Cambria Math" panose="02040503050406030204" pitchFamily="18" charset="0"/>
                        <a:ea typeface="Cambria Math" panose="02040503050406030204" pitchFamily="18" charset="0"/>
                      </a:rPr>
                      <m:t>𝟑</m:t>
                    </m:r>
                  </m:oMath>
                </a14:m>
                <a:r>
                  <a:rPr lang="en-US" sz="2000" kern="0" dirty="0"/>
                  <a:t> </a:t>
                </a: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611560" y="4211463"/>
                <a:ext cx="4407169" cy="400110"/>
              </a:xfrm>
              <a:prstGeom prst="rect">
                <a:avLst/>
              </a:prstGeom>
              <a:blipFill>
                <a:blip r:embed="rId4"/>
                <a:stretch>
                  <a:fillRect l="-1383" t="-9231" b="-27692"/>
                </a:stretch>
              </a:blipFill>
            </p:spPr>
            <p:txBody>
              <a:bodyPr/>
              <a:lstStyle/>
              <a:p>
                <a:r>
                  <a:rPr lang="en-GB">
                    <a:noFill/>
                  </a:rPr>
                  <a:t> </a:t>
                </a:r>
              </a:p>
            </p:txBody>
          </p:sp>
        </mc:Fallback>
      </mc:AlternateContent>
    </p:spTree>
    <p:extLst>
      <p:ext uri="{BB962C8B-B14F-4D97-AF65-F5344CB8AC3E}">
        <p14:creationId xmlns:p14="http://schemas.microsoft.com/office/powerpoint/2010/main" val="285361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069 0.00162 L 0.03837 0.00278 " pathEditMode="relative" rAng="0" ptsTypes="AA">
                                      <p:cBhvr>
                                        <p:cTn id="20" dur="2000" fill="hold"/>
                                        <p:tgtEl>
                                          <p:spTgt spid="6"/>
                                        </p:tgtEl>
                                        <p:attrNameLst>
                                          <p:attrName>ppt_x</p:attrName>
                                          <p:attrName>ppt_y</p:attrName>
                                        </p:attrNameLst>
                                      </p:cBhvr>
                                      <p:rCtr x="1944" y="46"/>
                                    </p:animMotion>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0"/>
                                          </p:stCondLst>
                                        </p:cTn>
                                        <p:tgtEl>
                                          <p:spTgt spid="6"/>
                                        </p:tgtEl>
                                        <p:attrNameLst>
                                          <p:attrName>style.visibility</p:attrName>
                                        </p:attrNameLst>
                                      </p:cBhvr>
                                      <p:to>
                                        <p:strVal val="hidden"/>
                                      </p:to>
                                    </p:se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par>
                          <p:cTn id="33" fill="hold">
                            <p:stCondLst>
                              <p:cond delay="2500"/>
                            </p:stCondLst>
                            <p:childTnLst>
                              <p:par>
                                <p:cTn id="34" presetID="0" presetClass="path" presetSubtype="0" accel="50000" decel="50000" fill="hold" nodeType="afterEffect">
                                  <p:stCondLst>
                                    <p:cond delay="0"/>
                                  </p:stCondLst>
                                  <p:childTnLst>
                                    <p:animMotion origin="layout" path="M -0.0007 0.00162 L 0.03836 0.00278 " pathEditMode="relative" rAng="0" ptsTypes="AA">
                                      <p:cBhvr>
                                        <p:cTn id="35" dur="2000" fill="hold"/>
                                        <p:tgtEl>
                                          <p:spTgt spid="7"/>
                                        </p:tgtEl>
                                        <p:attrNameLst>
                                          <p:attrName>ppt_x</p:attrName>
                                          <p:attrName>ppt_y</p:attrName>
                                        </p:attrNameLst>
                                      </p:cBhvr>
                                      <p:rCtr x="1944" y="46"/>
                                    </p:animMotion>
                                  </p:childTnLst>
                                </p:cTn>
                              </p:par>
                            </p:childTnLst>
                          </p:cTn>
                        </p:par>
                        <p:par>
                          <p:cTn id="36" fill="hold">
                            <p:stCondLst>
                              <p:cond delay="4500"/>
                            </p:stCondLst>
                            <p:childTnLst>
                              <p:par>
                                <p:cTn id="37" presetID="53" presetClass="entr" presetSubtype="16"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5000"/>
                            </p:stCondLst>
                            <p:childTnLst>
                              <p:par>
                                <p:cTn id="43" presetID="1" presetClass="exit" presetSubtype="0" fill="hold" nodeType="after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500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0" presetClass="path" presetSubtype="0" accel="50000" decel="50000" fill="hold" nodeType="withEffect">
                                  <p:stCondLst>
                                    <p:cond delay="0"/>
                                  </p:stCondLst>
                                  <p:childTnLst>
                                    <p:animMotion origin="layout" path="M 0.07777 -0.04977 L 3.61111E-6 -3.7037E-7 " pathEditMode="relative" rAng="0" ptsTypes="AA">
                                      <p:cBhvr>
                                        <p:cTn id="49" dur="2000" fill="hold"/>
                                        <p:tgtEl>
                                          <p:spTgt spid="8"/>
                                        </p:tgtEl>
                                        <p:attrNameLst>
                                          <p:attrName>ppt_x</p:attrName>
                                          <p:attrName>ppt_y</p:attrName>
                                        </p:attrNameLst>
                                      </p:cBhvr>
                                      <p:rCtr x="-3889" y="2477"/>
                                    </p:animMotion>
                                  </p:childTnLst>
                                </p:cTn>
                              </p:par>
                            </p:childTnLst>
                          </p:cTn>
                        </p:par>
                        <p:par>
                          <p:cTn id="50" fill="hold">
                            <p:stCondLst>
                              <p:cond delay="7000"/>
                            </p:stCondLst>
                            <p:childTnLst>
                              <p:par>
                                <p:cTn id="51" presetID="53" presetClass="entr" presetSubtype="16"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childTnLst>
                          </p:cTn>
                        </p:par>
                        <p:par>
                          <p:cTn id="56" fill="hold">
                            <p:stCondLst>
                              <p:cond delay="7500"/>
                            </p:stCondLst>
                            <p:childTnLst>
                              <p:par>
                                <p:cTn id="57" presetID="1" presetClass="exit" presetSubtype="0" fill="hold" nodeType="after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par>
                          <p:cTn id="59" fill="hold">
                            <p:stCondLst>
                              <p:cond delay="7500"/>
                            </p:stCondLst>
                            <p:childTnLst>
                              <p:par>
                                <p:cTn id="60" presetID="1"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par>
                          <p:cTn id="62" fill="hold">
                            <p:stCondLst>
                              <p:cond delay="7500"/>
                            </p:stCondLst>
                            <p:childTnLst>
                              <p:par>
                                <p:cTn id="63" presetID="0" presetClass="path" presetSubtype="0" accel="50000" decel="50000" fill="hold" nodeType="afterEffect">
                                  <p:stCondLst>
                                    <p:cond delay="0"/>
                                  </p:stCondLst>
                                  <p:childTnLst>
                                    <p:animMotion origin="layout" path="M -0.0007 0.00162 L 0.03837 0.00278 " pathEditMode="relative" rAng="0" ptsTypes="AA">
                                      <p:cBhvr>
                                        <p:cTn id="64" dur="2000" fill="hold"/>
                                        <p:tgtEl>
                                          <p:spTgt spid="12"/>
                                        </p:tgtEl>
                                        <p:attrNameLst>
                                          <p:attrName>ppt_x</p:attrName>
                                          <p:attrName>ppt_y</p:attrName>
                                        </p:attrNameLst>
                                      </p:cBhvr>
                                      <p:rCtr x="1944" y="46"/>
                                    </p:animMotion>
                                  </p:childTnLst>
                                </p:cTn>
                              </p:par>
                            </p:childTnLst>
                          </p:cTn>
                        </p:par>
                        <p:par>
                          <p:cTn id="65" fill="hold">
                            <p:stCondLst>
                              <p:cond delay="9500"/>
                            </p:stCondLst>
                            <p:childTnLst>
                              <p:par>
                                <p:cTn id="66" presetID="53" presetClass="entr" presetSubtype="16"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childTnLst>
                          </p:cTn>
                        </p:par>
                        <p:par>
                          <p:cTn id="71" fill="hold">
                            <p:stCondLst>
                              <p:cond delay="10000"/>
                            </p:stCondLst>
                            <p:childTnLst>
                              <p:par>
                                <p:cTn id="72" presetID="1" presetClass="exit" presetSubtype="0" fill="hold" nodeType="afterEffect">
                                  <p:stCondLst>
                                    <p:cond delay="0"/>
                                  </p:stCondLst>
                                  <p:childTnLst>
                                    <p:set>
                                      <p:cBhvr>
                                        <p:cTn id="73" dur="1" fill="hold">
                                          <p:stCondLst>
                                            <p:cond delay="0"/>
                                          </p:stCondLst>
                                        </p:cTn>
                                        <p:tgtEl>
                                          <p:spTgt spid="12"/>
                                        </p:tgtEl>
                                        <p:attrNameLst>
                                          <p:attrName>style.visibility</p:attrName>
                                        </p:attrNameLst>
                                      </p:cBhvr>
                                      <p:to>
                                        <p:strVal val="hidden"/>
                                      </p:to>
                                    </p:set>
                                  </p:childTnLst>
                                </p:cTn>
                              </p:par>
                            </p:childTnLst>
                          </p:cTn>
                        </p:par>
                        <p:par>
                          <p:cTn id="74" fill="hold">
                            <p:stCondLst>
                              <p:cond delay="10000"/>
                            </p:stCondLst>
                            <p:childTnLst>
                              <p:par>
                                <p:cTn id="75" presetID="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0" presetClass="path" presetSubtype="0" accel="50000" decel="50000" fill="hold" nodeType="withEffect">
                                  <p:stCondLst>
                                    <p:cond delay="0"/>
                                  </p:stCondLst>
                                  <p:childTnLst>
                                    <p:animMotion origin="layout" path="M -0.0007 0.00162 L 0.03836 0.00278 " pathEditMode="relative" rAng="0" ptsTypes="AA">
                                      <p:cBhvr>
                                        <p:cTn id="78" dur="2000" fill="hold"/>
                                        <p:tgtEl>
                                          <p:spTgt spid="9"/>
                                        </p:tgtEl>
                                        <p:attrNameLst>
                                          <p:attrName>ppt_x</p:attrName>
                                          <p:attrName>ppt_y</p:attrName>
                                        </p:attrNameLst>
                                      </p:cBhvr>
                                      <p:rCtr x="1944" y="46"/>
                                    </p:animMotion>
                                  </p:childTnLst>
                                </p:cTn>
                              </p:par>
                            </p:childTnLst>
                          </p:cTn>
                        </p:par>
                        <p:par>
                          <p:cTn id="79" fill="hold">
                            <p:stCondLst>
                              <p:cond delay="12000"/>
                            </p:stCondLst>
                            <p:childTnLst>
                              <p:par>
                                <p:cTn id="80" presetID="53" presetClass="entr" presetSubtype="16" fill="hold"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Effect transition="in" filter="fade">
                                      <p:cBhvr>
                                        <p:cTn id="84" dur="500"/>
                                        <p:tgtEl>
                                          <p:spTgt spid="20"/>
                                        </p:tgtEl>
                                      </p:cBhvr>
                                    </p:animEffect>
                                  </p:childTnLst>
                                </p:cTn>
                              </p:par>
                            </p:childTnLst>
                          </p:cTn>
                        </p:par>
                        <p:par>
                          <p:cTn id="85" fill="hold">
                            <p:stCondLst>
                              <p:cond delay="12500"/>
                            </p:stCondLst>
                            <p:childTnLst>
                              <p:par>
                                <p:cTn id="86" presetID="1" presetClass="exit" presetSubtype="0" fill="hold" nodeType="afterEffect">
                                  <p:stCondLst>
                                    <p:cond delay="0"/>
                                  </p:stCondLst>
                                  <p:childTnLst>
                                    <p:set>
                                      <p:cBhvr>
                                        <p:cTn id="87" dur="1" fill="hold">
                                          <p:stCondLst>
                                            <p:cond delay="0"/>
                                          </p:stCondLst>
                                        </p:cTn>
                                        <p:tgtEl>
                                          <p:spTgt spid="9"/>
                                        </p:tgtEl>
                                        <p:attrNameLst>
                                          <p:attrName>style.visibility</p:attrName>
                                        </p:attrNameLst>
                                      </p:cBhvr>
                                      <p:to>
                                        <p:strVal val="hidden"/>
                                      </p:to>
                                    </p:set>
                                  </p:childTnLst>
                                </p:cTn>
                              </p:par>
                            </p:childTnLst>
                          </p:cTn>
                        </p:par>
                        <p:par>
                          <p:cTn id="88" fill="hold">
                            <p:stCondLst>
                              <p:cond delay="12500"/>
                            </p:stCondLst>
                            <p:childTnLst>
                              <p:par>
                                <p:cTn id="89" presetID="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0" presetClass="path" presetSubtype="0" accel="50000" decel="50000" fill="hold" nodeType="withEffect">
                                  <p:stCondLst>
                                    <p:cond delay="0"/>
                                  </p:stCondLst>
                                  <p:childTnLst>
                                    <p:animMotion origin="layout" path="M 0.07778 -0.04977 L 1.66667E-6 2.22222E-6 " pathEditMode="relative" rAng="0" ptsTypes="AA">
                                      <p:cBhvr>
                                        <p:cTn id="92" dur="2000" fill="hold"/>
                                        <p:tgtEl>
                                          <p:spTgt spid="10"/>
                                        </p:tgtEl>
                                        <p:attrNameLst>
                                          <p:attrName>ppt_x</p:attrName>
                                          <p:attrName>ppt_y</p:attrName>
                                        </p:attrNameLst>
                                      </p:cBhvr>
                                      <p:rCtr x="-3889" y="2477"/>
                                    </p:animMotion>
                                  </p:childTnLst>
                                </p:cTn>
                              </p:par>
                            </p:childTnLst>
                          </p:cTn>
                        </p:par>
                        <p:par>
                          <p:cTn id="93" fill="hold">
                            <p:stCondLst>
                              <p:cond delay="14500"/>
                            </p:stCondLst>
                            <p:childTnLst>
                              <p:par>
                                <p:cTn id="94" presetID="53" presetClass="entr" presetSubtype="16"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500" fill="hold"/>
                                        <p:tgtEl>
                                          <p:spTgt spid="21"/>
                                        </p:tgtEl>
                                        <p:attrNameLst>
                                          <p:attrName>ppt_w</p:attrName>
                                        </p:attrNameLst>
                                      </p:cBhvr>
                                      <p:tavLst>
                                        <p:tav tm="0">
                                          <p:val>
                                            <p:fltVal val="0"/>
                                          </p:val>
                                        </p:tav>
                                        <p:tav tm="100000">
                                          <p:val>
                                            <p:strVal val="#ppt_w"/>
                                          </p:val>
                                        </p:tav>
                                      </p:tavLst>
                                    </p:anim>
                                    <p:anim calcmode="lin" valueType="num">
                                      <p:cBhvr>
                                        <p:cTn id="97" dur="500" fill="hold"/>
                                        <p:tgtEl>
                                          <p:spTgt spid="21"/>
                                        </p:tgtEl>
                                        <p:attrNameLst>
                                          <p:attrName>ppt_h</p:attrName>
                                        </p:attrNameLst>
                                      </p:cBhvr>
                                      <p:tavLst>
                                        <p:tav tm="0">
                                          <p:val>
                                            <p:fltVal val="0"/>
                                          </p:val>
                                        </p:tav>
                                        <p:tav tm="100000">
                                          <p:val>
                                            <p:strVal val="#ppt_h"/>
                                          </p:val>
                                        </p:tav>
                                      </p:tavLst>
                                    </p:anim>
                                    <p:animEffect transition="in" filter="fade">
                                      <p:cBhvr>
                                        <p:cTn id="98" dur="500"/>
                                        <p:tgtEl>
                                          <p:spTgt spid="21"/>
                                        </p:tgtEl>
                                      </p:cBhvr>
                                    </p:animEffect>
                                  </p:childTnLst>
                                </p:cTn>
                              </p:par>
                            </p:childTnLst>
                          </p:cTn>
                        </p:par>
                        <p:par>
                          <p:cTn id="99" fill="hold">
                            <p:stCondLst>
                              <p:cond delay="15000"/>
                            </p:stCondLst>
                            <p:childTnLst>
                              <p:par>
                                <p:cTn id="100" presetID="1" presetClass="exit" presetSubtype="0" fill="hold" nodeType="afterEffect">
                                  <p:stCondLst>
                                    <p:cond delay="0"/>
                                  </p:stCondLst>
                                  <p:childTnLst>
                                    <p:set>
                                      <p:cBhvr>
                                        <p:cTn id="101" dur="1" fill="hold">
                                          <p:stCondLst>
                                            <p:cond delay="0"/>
                                          </p:stCondLst>
                                        </p:cTn>
                                        <p:tgtEl>
                                          <p:spTgt spid="10"/>
                                        </p:tgtEl>
                                        <p:attrNameLst>
                                          <p:attrName>style.visibility</p:attrName>
                                        </p:attrNameLst>
                                      </p:cBhvr>
                                      <p:to>
                                        <p:strVal val="hidden"/>
                                      </p:to>
                                    </p:set>
                                  </p:childTnLst>
                                </p:cTn>
                              </p:par>
                            </p:childTnLst>
                          </p:cTn>
                        </p:par>
                        <p:par>
                          <p:cTn id="102" fill="hold">
                            <p:stCondLst>
                              <p:cond delay="15000"/>
                            </p:stCondLst>
                            <p:childTnLst>
                              <p:par>
                                <p:cTn id="103" presetID="1" presetClass="entr" presetSubtype="0" fill="hold" nodeType="afterEffect">
                                  <p:stCondLst>
                                    <p:cond delay="0"/>
                                  </p:stCondLst>
                                  <p:childTnLst>
                                    <p:set>
                                      <p:cBhvr>
                                        <p:cTn id="104" dur="1" fill="hold">
                                          <p:stCondLst>
                                            <p:cond delay="0"/>
                                          </p:stCondLst>
                                        </p:cTn>
                                        <p:tgtEl>
                                          <p:spTgt spid="13"/>
                                        </p:tgtEl>
                                        <p:attrNameLst>
                                          <p:attrName>style.visibility</p:attrName>
                                        </p:attrNameLst>
                                      </p:cBhvr>
                                      <p:to>
                                        <p:strVal val="visible"/>
                                      </p:to>
                                    </p:set>
                                  </p:childTnLst>
                                </p:cTn>
                              </p:par>
                            </p:childTnLst>
                          </p:cTn>
                        </p:par>
                        <p:par>
                          <p:cTn id="105" fill="hold">
                            <p:stCondLst>
                              <p:cond delay="15000"/>
                            </p:stCondLst>
                            <p:childTnLst>
                              <p:par>
                                <p:cTn id="106" presetID="0" presetClass="path" presetSubtype="0" accel="50000" decel="50000" fill="hold" nodeType="afterEffect">
                                  <p:stCondLst>
                                    <p:cond delay="0"/>
                                  </p:stCondLst>
                                  <p:childTnLst>
                                    <p:animMotion origin="layout" path="M -0.0007 0.00162 L 0.03837 0.00278 " pathEditMode="relative" rAng="0" ptsTypes="AA">
                                      <p:cBhvr>
                                        <p:cTn id="107" dur="2000" fill="hold"/>
                                        <p:tgtEl>
                                          <p:spTgt spid="13"/>
                                        </p:tgtEl>
                                        <p:attrNameLst>
                                          <p:attrName>ppt_x</p:attrName>
                                          <p:attrName>ppt_y</p:attrName>
                                        </p:attrNameLst>
                                      </p:cBhvr>
                                      <p:rCtr x="1944" y="46"/>
                                    </p:animMotion>
                                  </p:childTnLst>
                                </p:cTn>
                              </p:par>
                            </p:childTnLst>
                          </p:cTn>
                        </p:par>
                        <p:par>
                          <p:cTn id="108" fill="hold">
                            <p:stCondLst>
                              <p:cond delay="17000"/>
                            </p:stCondLst>
                            <p:childTnLst>
                              <p:par>
                                <p:cTn id="109" presetID="53" presetClass="entr" presetSubtype="16" fill="hold" nodeType="after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p:cTn id="111" dur="500" fill="hold"/>
                                        <p:tgtEl>
                                          <p:spTgt spid="22"/>
                                        </p:tgtEl>
                                        <p:attrNameLst>
                                          <p:attrName>ppt_w</p:attrName>
                                        </p:attrNameLst>
                                      </p:cBhvr>
                                      <p:tavLst>
                                        <p:tav tm="0">
                                          <p:val>
                                            <p:fltVal val="0"/>
                                          </p:val>
                                        </p:tav>
                                        <p:tav tm="100000">
                                          <p:val>
                                            <p:strVal val="#ppt_w"/>
                                          </p:val>
                                        </p:tav>
                                      </p:tavLst>
                                    </p:anim>
                                    <p:anim calcmode="lin" valueType="num">
                                      <p:cBhvr>
                                        <p:cTn id="112" dur="500" fill="hold"/>
                                        <p:tgtEl>
                                          <p:spTgt spid="22"/>
                                        </p:tgtEl>
                                        <p:attrNameLst>
                                          <p:attrName>ppt_h</p:attrName>
                                        </p:attrNameLst>
                                      </p:cBhvr>
                                      <p:tavLst>
                                        <p:tav tm="0">
                                          <p:val>
                                            <p:fltVal val="0"/>
                                          </p:val>
                                        </p:tav>
                                        <p:tav tm="100000">
                                          <p:val>
                                            <p:strVal val="#ppt_h"/>
                                          </p:val>
                                        </p:tav>
                                      </p:tavLst>
                                    </p:anim>
                                    <p:animEffect transition="in" filter="fade">
                                      <p:cBhvr>
                                        <p:cTn id="113" dur="500"/>
                                        <p:tgtEl>
                                          <p:spTgt spid="22"/>
                                        </p:tgtEl>
                                      </p:cBhvr>
                                    </p:animEffect>
                                  </p:childTnLst>
                                </p:cTn>
                              </p:par>
                            </p:childTnLst>
                          </p:cTn>
                        </p:par>
                        <p:par>
                          <p:cTn id="114" fill="hold">
                            <p:stCondLst>
                              <p:cond delay="17500"/>
                            </p:stCondLst>
                            <p:childTnLst>
                              <p:par>
                                <p:cTn id="115" presetID="1" presetClass="exit" presetSubtype="0" fill="hold" nodeType="afterEffect">
                                  <p:stCondLst>
                                    <p:cond delay="0"/>
                                  </p:stCondLst>
                                  <p:childTnLst>
                                    <p:set>
                                      <p:cBhvr>
                                        <p:cTn id="116" dur="1" fill="hold">
                                          <p:stCondLst>
                                            <p:cond delay="0"/>
                                          </p:stCondLst>
                                        </p:cTn>
                                        <p:tgtEl>
                                          <p:spTgt spid="13"/>
                                        </p:tgtEl>
                                        <p:attrNameLst>
                                          <p:attrName>style.visibility</p:attrName>
                                        </p:attrNameLst>
                                      </p:cBhvr>
                                      <p:to>
                                        <p:strVal val="hidden"/>
                                      </p:to>
                                    </p:set>
                                  </p:childTnLst>
                                </p:cTn>
                              </p:par>
                            </p:childTnLst>
                          </p:cTn>
                        </p:par>
                        <p:par>
                          <p:cTn id="117" fill="hold">
                            <p:stCondLst>
                              <p:cond delay="17500"/>
                            </p:stCondLst>
                            <p:childTnLst>
                              <p:par>
                                <p:cTn id="118" presetID="1" presetClass="entr" presetSubtype="0" fill="hold" nodeType="afterEffect">
                                  <p:stCondLst>
                                    <p:cond delay="0"/>
                                  </p:stCondLst>
                                  <p:childTnLst>
                                    <p:set>
                                      <p:cBhvr>
                                        <p:cTn id="119" dur="1" fill="hold">
                                          <p:stCondLst>
                                            <p:cond delay="0"/>
                                          </p:stCondLst>
                                        </p:cTn>
                                        <p:tgtEl>
                                          <p:spTgt spid="11"/>
                                        </p:tgtEl>
                                        <p:attrNameLst>
                                          <p:attrName>style.visibility</p:attrName>
                                        </p:attrNameLst>
                                      </p:cBhvr>
                                      <p:to>
                                        <p:strVal val="visible"/>
                                      </p:to>
                                    </p:set>
                                  </p:childTnLst>
                                </p:cTn>
                              </p:par>
                              <p:par>
                                <p:cTn id="120" presetID="0" presetClass="path" presetSubtype="0" accel="50000" decel="50000" fill="hold" nodeType="withEffect">
                                  <p:stCondLst>
                                    <p:cond delay="0"/>
                                  </p:stCondLst>
                                  <p:childTnLst>
                                    <p:animMotion origin="layout" path="M -0.0007 0.00162 L 0.03837 0.00277 " pathEditMode="relative" rAng="0" ptsTypes="AA">
                                      <p:cBhvr>
                                        <p:cTn id="121" dur="2000" fill="hold"/>
                                        <p:tgtEl>
                                          <p:spTgt spid="11"/>
                                        </p:tgtEl>
                                        <p:attrNameLst>
                                          <p:attrName>ppt_x</p:attrName>
                                          <p:attrName>ppt_y</p:attrName>
                                        </p:attrNameLst>
                                      </p:cBhvr>
                                      <p:rCtr x="1944" y="46"/>
                                    </p:animMotion>
                                  </p:childTnLst>
                                </p:cTn>
                              </p:par>
                            </p:childTnLst>
                          </p:cTn>
                        </p:par>
                        <p:par>
                          <p:cTn id="122" fill="hold">
                            <p:stCondLst>
                              <p:cond delay="19500"/>
                            </p:stCondLst>
                            <p:childTnLst>
                              <p:par>
                                <p:cTn id="123" presetID="53" presetClass="entr" presetSubtype="16" fill="hold" nodeType="after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p:cTn id="125" dur="500" fill="hold"/>
                                        <p:tgtEl>
                                          <p:spTgt spid="23"/>
                                        </p:tgtEl>
                                        <p:attrNameLst>
                                          <p:attrName>ppt_w</p:attrName>
                                        </p:attrNameLst>
                                      </p:cBhvr>
                                      <p:tavLst>
                                        <p:tav tm="0">
                                          <p:val>
                                            <p:fltVal val="0"/>
                                          </p:val>
                                        </p:tav>
                                        <p:tav tm="100000">
                                          <p:val>
                                            <p:strVal val="#ppt_w"/>
                                          </p:val>
                                        </p:tav>
                                      </p:tavLst>
                                    </p:anim>
                                    <p:anim calcmode="lin" valueType="num">
                                      <p:cBhvr>
                                        <p:cTn id="126" dur="500" fill="hold"/>
                                        <p:tgtEl>
                                          <p:spTgt spid="23"/>
                                        </p:tgtEl>
                                        <p:attrNameLst>
                                          <p:attrName>ppt_h</p:attrName>
                                        </p:attrNameLst>
                                      </p:cBhvr>
                                      <p:tavLst>
                                        <p:tav tm="0">
                                          <p:val>
                                            <p:fltVal val="0"/>
                                          </p:val>
                                        </p:tav>
                                        <p:tav tm="100000">
                                          <p:val>
                                            <p:strVal val="#ppt_h"/>
                                          </p:val>
                                        </p:tav>
                                      </p:tavLst>
                                    </p:anim>
                                    <p:animEffect transition="in" filter="fade">
                                      <p:cBhvr>
                                        <p:cTn id="127" dur="500"/>
                                        <p:tgtEl>
                                          <p:spTgt spid="23"/>
                                        </p:tgtEl>
                                      </p:cBhvr>
                                    </p:animEffect>
                                  </p:childTnLst>
                                </p:cTn>
                              </p:par>
                            </p:childTnLst>
                          </p:cTn>
                        </p:par>
                        <p:par>
                          <p:cTn id="128" fill="hold">
                            <p:stCondLst>
                              <p:cond delay="20000"/>
                            </p:stCondLst>
                            <p:childTnLst>
                              <p:par>
                                <p:cTn id="129" presetID="1" presetClass="exit" presetSubtype="0" fill="hold" nodeType="afterEffect">
                                  <p:stCondLst>
                                    <p:cond delay="0"/>
                                  </p:stCondLst>
                                  <p:childTnLst>
                                    <p:set>
                                      <p:cBhvr>
                                        <p:cTn id="1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47C5-EF2D-4966-BD55-F72B70D6EE46}"/>
              </a:ext>
            </a:extLst>
          </p:cNvPr>
          <p:cNvSpPr>
            <a:spLocks noGrp="1"/>
          </p:cNvSpPr>
          <p:nvPr>
            <p:ph type="title"/>
          </p:nvPr>
        </p:nvSpPr>
        <p:spPr>
          <a:xfrm>
            <a:off x="0" y="629816"/>
            <a:ext cx="8569325" cy="1143000"/>
          </a:xfrm>
        </p:spPr>
        <p:txBody>
          <a:bodyPr/>
          <a:lstStyle/>
          <a:p>
            <a:r>
              <a:rPr lang="en-US" dirty="0"/>
              <a:t>Applications of GANs</a:t>
            </a:r>
            <a:endParaRPr lang="en-ZA" dirty="0"/>
          </a:p>
        </p:txBody>
      </p:sp>
      <p:sp>
        <p:nvSpPr>
          <p:cNvPr id="3" name="Content Placeholder 2">
            <a:extLst>
              <a:ext uri="{FF2B5EF4-FFF2-40B4-BE49-F238E27FC236}">
                <a16:creationId xmlns:a16="http://schemas.microsoft.com/office/drawing/2014/main" id="{2408CC53-071A-43E1-8EC6-52C59FFB4462}"/>
              </a:ext>
            </a:extLst>
          </p:cNvPr>
          <p:cNvSpPr>
            <a:spLocks noGrp="1"/>
          </p:cNvSpPr>
          <p:nvPr>
            <p:ph idx="1"/>
          </p:nvPr>
        </p:nvSpPr>
        <p:spPr>
          <a:xfrm>
            <a:off x="457200" y="1855365"/>
            <a:ext cx="5554960" cy="4525963"/>
          </a:xfrm>
        </p:spPr>
        <p:txBody>
          <a:bodyPr/>
          <a:lstStyle/>
          <a:p>
            <a:r>
              <a:rPr lang="en-US" sz="2400" dirty="0">
                <a:latin typeface="Calibri" panose="020F0502020204030204" pitchFamily="34" charset="0"/>
                <a:cs typeface="Calibri" panose="020F0502020204030204" pitchFamily="34" charset="0"/>
              </a:rPr>
              <a:t>Image generation (CGAN, DCGAN)</a:t>
            </a:r>
          </a:p>
          <a:p>
            <a:r>
              <a:rPr lang="en-US" sz="2400" dirty="0">
                <a:latin typeface="Calibri" panose="020F0502020204030204" pitchFamily="34" charset="0"/>
                <a:cs typeface="Calibri" panose="020F0502020204030204" pitchFamily="34" charset="0"/>
              </a:rPr>
              <a:t>Image translation (Cycle GAN)</a:t>
            </a:r>
          </a:p>
          <a:p>
            <a:r>
              <a:rPr lang="en-US" sz="2400" dirty="0">
                <a:latin typeface="Calibri" panose="020F0502020204030204" pitchFamily="34" charset="0"/>
                <a:cs typeface="Calibri" panose="020F0502020204030204" pitchFamily="34" charset="0"/>
              </a:rPr>
              <a:t>Super-resolution (SRGAN, </a:t>
            </a:r>
            <a:r>
              <a:rPr lang="en-US" sz="2400" dirty="0" err="1">
                <a:latin typeface="Calibri" panose="020F0502020204030204" pitchFamily="34" charset="0"/>
                <a:cs typeface="Calibri" panose="020F0502020204030204" pitchFamily="34" charset="0"/>
              </a:rPr>
              <a:t>ProGAN</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Face aging (</a:t>
            </a:r>
            <a:r>
              <a:rPr lang="en-US" sz="2400" dirty="0" err="1">
                <a:latin typeface="Calibri" panose="020F0502020204030204" pitchFamily="34" charset="0"/>
                <a:cs typeface="Calibri" panose="020F0502020204030204" pitchFamily="34" charset="0"/>
              </a:rPr>
              <a:t>StarGAN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AgeC</a:t>
            </a:r>
            <a:r>
              <a:rPr lang="en-US" sz="2400" dirty="0">
                <a:latin typeface="Calibri" panose="020F0502020204030204" pitchFamily="34" charset="0"/>
                <a:cs typeface="Calibri" panose="020F0502020204030204" pitchFamily="34" charset="0"/>
              </a:rPr>
              <a:t>-GAN)</a:t>
            </a:r>
          </a:p>
          <a:p>
            <a:r>
              <a:rPr lang="en-US" sz="2400" dirty="0">
                <a:latin typeface="Calibri" panose="020F0502020204030204" pitchFamily="34" charset="0"/>
                <a:cs typeface="Calibri" panose="020F0502020204030204" pitchFamily="34" charset="0"/>
              </a:rPr>
              <a:t>Texture synthesis (Style GAN)</a:t>
            </a:r>
          </a:p>
          <a:p>
            <a:r>
              <a:rPr lang="en-US" sz="2400" dirty="0">
                <a:latin typeface="Calibri" panose="020F0502020204030204" pitchFamily="34" charset="0"/>
                <a:cs typeface="Calibri" panose="020F0502020204030204" pitchFamily="34" charset="0"/>
              </a:rPr>
              <a:t>Video (</a:t>
            </a:r>
            <a:r>
              <a:rPr lang="en-US" sz="2400" dirty="0" err="1">
                <a:latin typeface="Calibri" panose="020F0502020204030204" pitchFamily="34" charset="0"/>
                <a:cs typeface="Calibri" panose="020F0502020204030204" pitchFamily="34" charset="0"/>
              </a:rPr>
              <a:t>MoCoGAN</a:t>
            </a:r>
            <a:r>
              <a:rPr lang="en-US" sz="2400" dirty="0">
                <a:latin typeface="Calibri" panose="020F0502020204030204" pitchFamily="34" charset="0"/>
                <a:cs typeface="Calibri" panose="020F0502020204030204" pitchFamily="34" charset="0"/>
              </a:rPr>
              <a:t>, Pose-GAN)</a:t>
            </a:r>
          </a:p>
          <a:p>
            <a:r>
              <a:rPr lang="en-US" sz="2400" dirty="0">
                <a:latin typeface="Calibri" panose="020F0502020204030204" pitchFamily="34" charset="0"/>
                <a:cs typeface="Calibri" panose="020F0502020204030204" pitchFamily="34" charset="0"/>
              </a:rPr>
              <a:t>Text-to-images (</a:t>
            </a:r>
            <a:r>
              <a:rPr lang="en-US" sz="2400" dirty="0" err="1">
                <a:latin typeface="Calibri" panose="020F0502020204030204" pitchFamily="34" charset="0"/>
                <a:cs typeface="Calibri" panose="020F0502020204030204" pitchFamily="34" charset="0"/>
              </a:rPr>
              <a:t>StackGAN</a:t>
            </a:r>
            <a:r>
              <a:rPr lang="en-US" sz="2400" dirty="0">
                <a:latin typeface="Calibri" panose="020F0502020204030204" pitchFamily="34" charset="0"/>
                <a:cs typeface="Calibri" panose="020F0502020204030204" pitchFamily="34" charset="0"/>
              </a:rPr>
              <a:t>, PSGAN)</a:t>
            </a:r>
          </a:p>
          <a:p>
            <a:r>
              <a:rPr lang="en-US" sz="2400" dirty="0">
                <a:latin typeface="Calibri" panose="020F0502020204030204" pitchFamily="34" charset="0"/>
                <a:cs typeface="Calibri" panose="020F0502020204030204" pitchFamily="34" charset="0"/>
              </a:rPr>
              <a:t>Image Synthesis (</a:t>
            </a:r>
            <a:r>
              <a:rPr lang="en-US" sz="2400" dirty="0" err="1">
                <a:latin typeface="Calibri" panose="020F0502020204030204" pitchFamily="34" charset="0"/>
                <a:cs typeface="Calibri" panose="020F0502020204030204" pitchFamily="34" charset="0"/>
              </a:rPr>
              <a:t>BigGAN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ProGAN</a:t>
            </a:r>
            <a:r>
              <a:rPr lang="en-US" sz="2400" dirty="0">
                <a:latin typeface="Calibri" panose="020F0502020204030204" pitchFamily="34" charset="0"/>
                <a:cs typeface="Calibri" panose="020F0502020204030204" pitchFamily="34" charset="0"/>
              </a:rPr>
              <a:t>, SAGAN)</a:t>
            </a:r>
          </a:p>
          <a:p>
            <a:r>
              <a:rPr lang="en-US" sz="2400" dirty="0">
                <a:latin typeface="Calibri" panose="020F0502020204030204" pitchFamily="34" charset="0"/>
                <a:cs typeface="Calibri" panose="020F0502020204030204" pitchFamily="34" charset="0"/>
              </a:rPr>
              <a:t>Object detection (Perceptual GAN)</a:t>
            </a:r>
          </a:p>
          <a:p>
            <a:r>
              <a:rPr lang="en-US" sz="2400" dirty="0">
                <a:latin typeface="Calibri" panose="020F0502020204030204" pitchFamily="34" charset="0"/>
                <a:cs typeface="Calibri" panose="020F0502020204030204" pitchFamily="34" charset="0"/>
              </a:rPr>
              <a:t>Many others</a:t>
            </a:r>
          </a:p>
        </p:txBody>
      </p:sp>
      <p:pic>
        <p:nvPicPr>
          <p:cNvPr id="9" name="Picture 8" descr="A screenshot of a social media post&#10;&#10;Description automatically generated">
            <a:extLst>
              <a:ext uri="{FF2B5EF4-FFF2-40B4-BE49-F238E27FC236}">
                <a16:creationId xmlns:a16="http://schemas.microsoft.com/office/drawing/2014/main" id="{7A21FE9A-25E6-E8F6-29F7-7D26B9F32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98" y="2204864"/>
            <a:ext cx="3945406" cy="2692417"/>
          </a:xfrm>
          <a:prstGeom prst="rect">
            <a:avLst/>
          </a:prstGeom>
        </p:spPr>
      </p:pic>
      <p:sp>
        <p:nvSpPr>
          <p:cNvPr id="10" name="Rectangle 9">
            <a:extLst>
              <a:ext uri="{FF2B5EF4-FFF2-40B4-BE49-F238E27FC236}">
                <a16:creationId xmlns:a16="http://schemas.microsoft.com/office/drawing/2014/main" id="{27D3BFC0-3DD7-E690-4CC8-8645CA6B0F80}"/>
              </a:ext>
            </a:extLst>
          </p:cNvPr>
          <p:cNvSpPr/>
          <p:nvPr/>
        </p:nvSpPr>
        <p:spPr>
          <a:xfrm>
            <a:off x="5859746" y="4844653"/>
            <a:ext cx="1925516" cy="18015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25" dirty="0"/>
              <a:t>Picture: Cycle GAN paper</a:t>
            </a:r>
            <a:endParaRPr lang="en-ZA" sz="825" dirty="0"/>
          </a:p>
        </p:txBody>
      </p:sp>
    </p:spTree>
    <p:extLst>
      <p:ext uri="{BB962C8B-B14F-4D97-AF65-F5344CB8AC3E}">
        <p14:creationId xmlns:p14="http://schemas.microsoft.com/office/powerpoint/2010/main" val="162191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a:ea typeface="PMingLiU" pitchFamily="18" charset="-120"/>
              </a:rPr>
              <a:t>Review: </a:t>
            </a:r>
            <a:r>
              <a:rPr lang="en-US" altLang="en-US" dirty="0"/>
              <a:t>Pooling Layer</a:t>
            </a:r>
            <a:endParaRPr lang="en-US" dirty="0"/>
          </a:p>
        </p:txBody>
      </p:sp>
      <mc:AlternateContent xmlns:mc="http://schemas.openxmlformats.org/markup-compatibility/2006" xmlns:a14="http://schemas.microsoft.com/office/drawing/2010/main">
        <mc:Choice Requires="a14">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pPr>
                <a:r>
                  <a:rPr lang="en-US" altLang="en-US" sz="2400" b="1" dirty="0">
                    <a:solidFill>
                      <a:srgbClr val="000000"/>
                    </a:solidFill>
                    <a:latin typeface="Roboto"/>
                  </a:rPr>
                  <a:t>Common setting</a:t>
                </a:r>
                <a:r>
                  <a:rPr lang="en-US" altLang="en-US" sz="2400" dirty="0">
                    <a:solidFill>
                      <a:srgbClr val="000000"/>
                    </a:solidFill>
                    <a:latin typeface="Roboto"/>
                  </a:rPr>
                  <a:t>: </a:t>
                </a:r>
              </a:p>
              <a:p>
                <a:pPr lvl="1" algn="just">
                  <a:lnSpc>
                    <a:spcPct val="90000"/>
                  </a:lnSpc>
                  <a:buFont typeface="Wingdings" panose="05000000000000000000" pitchFamily="2" charset="2"/>
                  <a:buChar char="§"/>
                </a:pPr>
                <a14:m>
                  <m:oMath xmlns:m="http://schemas.openxmlformats.org/officeDocument/2006/math">
                    <m:r>
                      <a:rPr lang="en-AU" altLang="en-US" sz="2400" i="1">
                        <a:solidFill>
                          <a:srgbClr val="000000"/>
                        </a:solidFill>
                        <a:latin typeface="Cambria Math" panose="02040503050406030204" pitchFamily="18" charset="0"/>
                      </a:rPr>
                      <m:t>2</m:t>
                    </m:r>
                    <m:r>
                      <a:rPr lang="en-AU" altLang="en-US" sz="2400" i="1">
                        <a:solidFill>
                          <a:srgbClr val="000000"/>
                        </a:solidFill>
                        <a:latin typeface="Cambria Math" panose="02040503050406030204" pitchFamily="18" charset="0"/>
                        <a:ea typeface="Cambria Math" panose="02040503050406030204" pitchFamily="18" charset="0"/>
                      </a:rPr>
                      <m:t>×2</m:t>
                    </m:r>
                  </m:oMath>
                </a14:m>
                <a:r>
                  <a:rPr lang="en-US" altLang="en-US" sz="2400" dirty="0">
                    <a:solidFill>
                      <a:srgbClr val="000000"/>
                    </a:solidFill>
                    <a:latin typeface="Roboto"/>
                  </a:rPr>
                  <a:t> receptive fields (i.e. </a:t>
                </a:r>
                <a14:m>
                  <m:oMath xmlns:m="http://schemas.openxmlformats.org/officeDocument/2006/math">
                    <m:r>
                      <a:rPr lang="en-AU" altLang="en-US" sz="2400" i="1">
                        <a:solidFill>
                          <a:srgbClr val="000000"/>
                        </a:solidFill>
                        <a:latin typeface="Cambria Math" panose="02040503050406030204" pitchFamily="18" charset="0"/>
                      </a:rPr>
                      <m:t>𝑓</m:t>
                    </m:r>
                    <m:r>
                      <a:rPr lang="en-AU" altLang="en-US" sz="2400" i="1">
                        <a:solidFill>
                          <a:srgbClr val="000000"/>
                        </a:solidFill>
                        <a:latin typeface="Cambria Math" panose="02040503050406030204" pitchFamily="18" charset="0"/>
                      </a:rPr>
                      <m:t>=2</m:t>
                    </m:r>
                  </m:oMath>
                </a14:m>
                <a:r>
                  <a:rPr lang="en-US" altLang="en-US" sz="2400" dirty="0">
                    <a:solidFill>
                      <a:srgbClr val="000000"/>
                    </a:solidFill>
                    <a:latin typeface="Roboto"/>
                  </a:rPr>
                  <a:t>), </a:t>
                </a:r>
              </a:p>
              <a:p>
                <a:pPr lvl="1" algn="just">
                  <a:lnSpc>
                    <a:spcPct val="90000"/>
                  </a:lnSpc>
                  <a:buFont typeface="Wingdings" panose="05000000000000000000" pitchFamily="2" charset="2"/>
                  <a:buChar char="§"/>
                </a:pPr>
                <a:r>
                  <a:rPr lang="en-US" altLang="en-US" sz="2400" dirty="0">
                    <a:solidFill>
                      <a:srgbClr val="000000"/>
                    </a:solidFill>
                    <a:latin typeface="Roboto"/>
                  </a:rPr>
                  <a:t>a stride of 2 (i.e. </a:t>
                </a:r>
                <a:r>
                  <a:rPr lang="en-AU" altLang="en-US" sz="2400" dirty="0">
                    <a:solidFill>
                      <a:srgbClr val="000000"/>
                    </a:solidFill>
                  </a:rPr>
                  <a:t> s</a:t>
                </a:r>
                <a14:m>
                  <m:oMath xmlns:m="http://schemas.openxmlformats.org/officeDocument/2006/math">
                    <m:r>
                      <a:rPr lang="en-AU" altLang="en-US" sz="2400" i="1">
                        <a:solidFill>
                          <a:srgbClr val="000000"/>
                        </a:solidFill>
                        <a:latin typeface="Cambria Math" panose="02040503050406030204" pitchFamily="18" charset="0"/>
                      </a:rPr>
                      <m:t>=2</m:t>
                    </m:r>
                  </m:oMath>
                </a14:m>
                <a:r>
                  <a:rPr lang="en-US" altLang="en-US" sz="2400" dirty="0">
                    <a:solidFill>
                      <a:srgbClr val="000000"/>
                    </a:solidFill>
                    <a:latin typeface="Roboto"/>
                  </a:rPr>
                  <a:t>). </a:t>
                </a:r>
              </a:p>
              <a:p>
                <a:pPr lvl="1" algn="just">
                  <a:lnSpc>
                    <a:spcPct val="90000"/>
                  </a:lnSpc>
                  <a:buFont typeface="Wingdings" panose="05000000000000000000" pitchFamily="2" charset="2"/>
                  <a:buChar char="§"/>
                </a:pPr>
                <a:r>
                  <a:rPr lang="en-US" altLang="en-US" sz="2400" dirty="0">
                    <a:solidFill>
                      <a:srgbClr val="000000"/>
                    </a:solidFill>
                    <a:latin typeface="Roboto"/>
                  </a:rPr>
                  <a:t>This discards exactly 75% of the activations in an input volume.</a:t>
                </a:r>
              </a:p>
              <a:p>
                <a:pPr marL="457200" lvl="1" indent="0" algn="just">
                  <a:lnSpc>
                    <a:spcPct val="90000"/>
                  </a:lnSpc>
                  <a:buNone/>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Another common setting is to use </a:t>
                </a:r>
                <a14:m>
                  <m:oMath xmlns:m="http://schemas.openxmlformats.org/officeDocument/2006/math">
                    <m:r>
                      <a:rPr lang="en-AU" altLang="en-US" sz="2400" i="1" dirty="0">
                        <a:solidFill>
                          <a:srgbClr val="000000"/>
                        </a:solidFill>
                        <a:latin typeface="Cambria Math" panose="02040503050406030204" pitchFamily="18" charset="0"/>
                      </a:rPr>
                      <m:t>3</m:t>
                    </m:r>
                    <m:r>
                      <a:rPr lang="en-AU" altLang="en-US" sz="2400" i="1">
                        <a:solidFill>
                          <a:srgbClr val="000000"/>
                        </a:solidFill>
                        <a:latin typeface="Cambria Math" panose="02040503050406030204" pitchFamily="18" charset="0"/>
                        <a:ea typeface="Cambria Math" panose="02040503050406030204" pitchFamily="18" charset="0"/>
                      </a:rPr>
                      <m:t>×3</m:t>
                    </m:r>
                  </m:oMath>
                </a14:m>
                <a:r>
                  <a:rPr lang="en-US" altLang="en-US" sz="2400" dirty="0">
                    <a:solidFill>
                      <a:srgbClr val="000000"/>
                    </a:solidFill>
                    <a:latin typeface="Roboto"/>
                  </a:rPr>
                  <a:t> receptive fields with a stride of 2.</a:t>
                </a:r>
              </a:p>
              <a:p>
                <a:pPr lvl="0" algn="just">
                  <a:lnSpc>
                    <a:spcPct val="90000"/>
                  </a:lnSpc>
                </a:pPr>
                <a:endParaRPr lang="en-US" altLang="en-US" sz="2400" dirty="0">
                  <a:solidFill>
                    <a:srgbClr val="000000"/>
                  </a:solidFill>
                  <a:latin typeface="Roboto"/>
                </a:endParaRPr>
              </a:p>
              <a:p>
                <a:pPr lvl="0" algn="just">
                  <a:lnSpc>
                    <a:spcPct val="90000"/>
                  </a:lnSpc>
                </a:pPr>
                <a:r>
                  <a:rPr lang="en-US" altLang="en-US" sz="2400" dirty="0">
                    <a:solidFill>
                      <a:srgbClr val="000000"/>
                    </a:solidFill>
                    <a:latin typeface="Roboto"/>
                  </a:rPr>
                  <a:t>It is very uncommon to see receptive field sizes for max pooling that are larger than 3 because, </a:t>
                </a:r>
              </a:p>
              <a:p>
                <a:pPr lvl="1" algn="just">
                  <a:lnSpc>
                    <a:spcPct val="90000"/>
                  </a:lnSpc>
                  <a:buFont typeface="Wingdings" panose="05000000000000000000" pitchFamily="2" charset="2"/>
                  <a:buChar char="§"/>
                </a:pPr>
                <a:r>
                  <a:rPr lang="en-US" altLang="en-US" sz="2400" dirty="0">
                    <a:solidFill>
                      <a:srgbClr val="000000"/>
                    </a:solidFill>
                    <a:latin typeface="Roboto"/>
                  </a:rPr>
                  <a:t>too </a:t>
                </a:r>
                <a:r>
                  <a:rPr lang="en-US" altLang="en-US" sz="2400" dirty="0" err="1">
                    <a:solidFill>
                      <a:srgbClr val="000000"/>
                    </a:solidFill>
                    <a:latin typeface="Roboto"/>
                  </a:rPr>
                  <a:t>lossy</a:t>
                </a:r>
                <a:r>
                  <a:rPr lang="en-US" altLang="en-US" sz="2400" dirty="0">
                    <a:solidFill>
                      <a:srgbClr val="000000"/>
                    </a:solidFill>
                    <a:latin typeface="Roboto"/>
                  </a:rPr>
                  <a:t> and aggressive</a:t>
                </a:r>
              </a:p>
              <a:p>
                <a:pPr lvl="1" algn="just">
                  <a:lnSpc>
                    <a:spcPct val="90000"/>
                  </a:lnSpc>
                  <a:buFont typeface="Wingdings" panose="05000000000000000000" pitchFamily="2" charset="2"/>
                  <a:buChar char="§"/>
                </a:pPr>
                <a:r>
                  <a:rPr lang="en-US" altLang="en-US" sz="2400" dirty="0">
                    <a:solidFill>
                      <a:srgbClr val="000000"/>
                    </a:solidFill>
                    <a:latin typeface="Roboto"/>
                  </a:rPr>
                  <a:t>worse performance</a:t>
                </a:r>
                <a:endParaRPr lang="en-US" altLang="en-US" sz="3600" dirty="0">
                  <a:latin typeface="Arial" panose="020B0604020202020204" pitchFamily="34" charset="0"/>
                </a:endParaRPr>
              </a:p>
            </p:txBody>
          </p:sp>
        </mc:Choice>
        <mc:Fallback xmlns="">
          <p:sp>
            <p:nvSpPr>
              <p:cNvPr id="67" name="Rectangle 3"/>
              <p:cNvSpPr txBox="1">
                <a:spLocks noRot="1" noChangeAspect="1" noMove="1" noResize="1" noEditPoints="1" noAdjustHandles="1" noChangeArrowheads="1" noChangeShapeType="1" noTextEdit="1"/>
              </p:cNvSpPr>
              <p:nvPr/>
            </p:nvSpPr>
            <p:spPr>
              <a:xfrm>
                <a:off x="611560" y="1772816"/>
                <a:ext cx="7772400" cy="5085184"/>
              </a:xfrm>
              <a:prstGeom prst="rect">
                <a:avLst/>
              </a:prstGeom>
              <a:blipFill>
                <a:blip r:embed="rId3"/>
                <a:stretch>
                  <a:fillRect l="-1144" t="-1746" r="-1307" b="-1746"/>
                </a:stretch>
              </a:blipFill>
            </p:spPr>
            <p:txBody>
              <a:bodyPr/>
              <a:lstStyle/>
              <a:p>
                <a:r>
                  <a:rPr lang="en-US">
                    <a:noFill/>
                  </a:rPr>
                  <a:t> </a:t>
                </a:r>
              </a:p>
            </p:txBody>
          </p:sp>
        </mc:Fallback>
      </mc:AlternateContent>
    </p:spTree>
    <p:extLst>
      <p:ext uri="{BB962C8B-B14F-4D97-AF65-F5344CB8AC3E}">
        <p14:creationId xmlns:p14="http://schemas.microsoft.com/office/powerpoint/2010/main" val="389750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txBox="1">
            <a:spLocks noChangeArrowheads="1"/>
          </p:cNvSpPr>
          <p:nvPr/>
        </p:nvSpPr>
        <p:spPr>
          <a:xfrm>
            <a:off x="-33338" y="234469"/>
            <a:ext cx="85693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VGGNET </a:t>
            </a:r>
          </a:p>
          <a:p>
            <a:r>
              <a:rPr lang="en-US" dirty="0"/>
              <a:t>(Example)</a:t>
            </a:r>
          </a:p>
        </p:txBody>
      </p:sp>
      <p:sp>
        <p:nvSpPr>
          <p:cNvPr id="67" name="Rectangle 3"/>
          <p:cNvSpPr txBox="1">
            <a:spLocks noChangeArrowheads="1"/>
          </p:cNvSpPr>
          <p:nvPr/>
        </p:nvSpPr>
        <p:spPr>
          <a:xfrm>
            <a:off x="611560" y="1772816"/>
            <a:ext cx="7772400" cy="5085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altLang="en-US" sz="2400" dirty="0">
              <a:solidFill>
                <a:srgbClr val="000000"/>
              </a:solidFill>
              <a:latin typeface="Roboto"/>
            </a:endParaRPr>
          </a:p>
        </p:txBody>
      </p:sp>
      <p:pic>
        <p:nvPicPr>
          <p:cNvPr id="4" name="Picture 2" descr="Image result for vgg net"/>
          <p:cNvPicPr>
            <a:picLocks noChangeAspect="1" noChangeArrowheads="1"/>
          </p:cNvPicPr>
          <p:nvPr/>
        </p:nvPicPr>
        <p:blipFill rotWithShape="1">
          <a:blip r:embed="rId3">
            <a:extLst>
              <a:ext uri="{28A0092B-C50C-407E-A947-70E740481C1C}">
                <a14:useLocalDpi xmlns:a14="http://schemas.microsoft.com/office/drawing/2010/main" val="0"/>
              </a:ext>
            </a:extLst>
          </a:blip>
          <a:srcRect l="2618" t="2971" r="2281" b="1940"/>
          <a:stretch/>
        </p:blipFill>
        <p:spPr bwMode="auto">
          <a:xfrm>
            <a:off x="179512" y="2132856"/>
            <a:ext cx="8094149"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620825" y="2105697"/>
            <a:ext cx="288032"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6" name="Rounded Rectangle 5"/>
          <p:cNvSpPr/>
          <p:nvPr/>
        </p:nvSpPr>
        <p:spPr>
          <a:xfrm>
            <a:off x="2755996" y="3216540"/>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7" name="Rounded Rectangle 6"/>
          <p:cNvSpPr/>
          <p:nvPr/>
        </p:nvSpPr>
        <p:spPr>
          <a:xfrm>
            <a:off x="3010547" y="3777997"/>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8" name="Rounded Rectangle 7"/>
          <p:cNvSpPr/>
          <p:nvPr/>
        </p:nvSpPr>
        <p:spPr>
          <a:xfrm>
            <a:off x="3992116" y="4047793"/>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9" name="Rounded Rectangle 8"/>
          <p:cNvSpPr/>
          <p:nvPr/>
        </p:nvSpPr>
        <p:spPr>
          <a:xfrm>
            <a:off x="5159211" y="420086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0" name="Rounded Rectangle 9"/>
          <p:cNvSpPr/>
          <p:nvPr/>
        </p:nvSpPr>
        <p:spPr>
          <a:xfrm>
            <a:off x="5850635" y="3984182"/>
            <a:ext cx="360040" cy="288032"/>
          </a:xfrm>
          <a:prstGeom prst="roundRect">
            <a:avLst/>
          </a:prstGeom>
          <a:noFill/>
          <a:ln w="38100">
            <a:solidFill>
              <a:srgbClr val="E52A0B"/>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1" name="Rounded Rectangle 10"/>
          <p:cNvSpPr/>
          <p:nvPr/>
        </p:nvSpPr>
        <p:spPr>
          <a:xfrm>
            <a:off x="1342787" y="2105697"/>
            <a:ext cx="164592" cy="288032"/>
          </a:xfrm>
          <a:prstGeom prst="roundRect">
            <a:avLst/>
          </a:prstGeom>
          <a:noFill/>
          <a:ln w="38100">
            <a:solidFill>
              <a:srgbClr val="0AEC04"/>
            </a:solidFill>
          </a:ln>
        </p:spPr>
        <p:txBody>
          <a:bodyPr lIns="0" tIns="0" rIns="0" bIns="0" rtlCol="0" anchor="ctr"/>
          <a:lstStyle/>
          <a:p>
            <a:pPr algn="ctr" eaLnBrk="1" fontAlgn="auto" hangingPunct="1">
              <a:spcBef>
                <a:spcPts val="0"/>
              </a:spcBef>
              <a:spcAft>
                <a:spcPts val="0"/>
              </a:spcAft>
            </a:pPr>
            <a:endParaRPr lang="en-US" sz="1266">
              <a:solidFill>
                <a:prstClr val="black"/>
              </a:solidFill>
              <a:latin typeface="Calibri"/>
            </a:endParaRPr>
          </a:p>
        </p:txBody>
      </p:sp>
      <p:sp>
        <p:nvSpPr>
          <p:cNvPr id="12" name="TextBox 11"/>
          <p:cNvSpPr txBox="1"/>
          <p:nvPr/>
        </p:nvSpPr>
        <p:spPr>
          <a:xfrm>
            <a:off x="5130502" y="2323038"/>
            <a:ext cx="3215167" cy="830997"/>
          </a:xfrm>
          <a:prstGeom prst="rect">
            <a:avLst/>
          </a:prstGeom>
          <a:noFill/>
        </p:spPr>
        <p:txBody>
          <a:bodyPr wrap="square" rtlCol="0">
            <a:spAutoFit/>
          </a:bodyPr>
          <a:lstStyle/>
          <a:p>
            <a:pPr algn="ctr"/>
            <a:r>
              <a:rPr lang="en-AU" dirty="0"/>
              <a:t>Number of </a:t>
            </a:r>
          </a:p>
          <a:p>
            <a:pPr algn="ctr"/>
            <a:r>
              <a:rPr lang="en-AU" dirty="0"/>
              <a:t>filters/channels</a:t>
            </a:r>
            <a:endParaRPr lang="en-US" dirty="0"/>
          </a:p>
        </p:txBody>
      </p:sp>
      <p:cxnSp>
        <p:nvCxnSpPr>
          <p:cNvPr id="13" name="Straight Arrow Connector 12"/>
          <p:cNvCxnSpPr/>
          <p:nvPr/>
        </p:nvCxnSpPr>
        <p:spPr bwMode="auto">
          <a:xfrm flipH="1">
            <a:off x="3116037" y="2738537"/>
            <a:ext cx="2349312" cy="478003"/>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H="1">
            <a:off x="3370587" y="2738537"/>
            <a:ext cx="2094762" cy="1039460"/>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a:off x="4126879" y="2738537"/>
            <a:ext cx="1338470" cy="1309256"/>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5159211" y="2738537"/>
            <a:ext cx="306138" cy="146232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endCxn id="10" idx="0"/>
          </p:cNvCxnSpPr>
          <p:nvPr/>
        </p:nvCxnSpPr>
        <p:spPr bwMode="auto">
          <a:xfrm>
            <a:off x="5465349" y="2738537"/>
            <a:ext cx="565306" cy="1245645"/>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a:endCxn id="5" idx="3"/>
          </p:cNvCxnSpPr>
          <p:nvPr/>
        </p:nvCxnSpPr>
        <p:spPr bwMode="auto">
          <a:xfrm flipH="1" flipV="1">
            <a:off x="2908857" y="2249713"/>
            <a:ext cx="2556492" cy="488824"/>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08499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31963" y="1052513"/>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4308475" y="1444625"/>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739900" y="1052513"/>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graphicFrame>
        <p:nvGraphicFramePr>
          <p:cNvPr id="44" name="Table 43"/>
          <p:cNvGraphicFramePr>
            <a:graphicFrameLocks noGrp="1"/>
          </p:cNvGraphicFramePr>
          <p:nvPr/>
        </p:nvGraphicFramePr>
        <p:xfrm>
          <a:off x="1724025" y="2968625"/>
          <a:ext cx="1747840" cy="1828800"/>
        </p:xfrm>
        <a:graphic>
          <a:graphicData uri="http://schemas.openxmlformats.org/drawingml/2006/table">
            <a:tbl>
              <a:tblPr firstRow="1" bandRow="1">
                <a:tableStyleId>{5C22544A-7EE6-4342-B048-85BDC9FD1C3A}</a:tableStyleId>
              </a:tblPr>
              <a:tblGrid>
                <a:gridCol w="349568">
                  <a:extLst>
                    <a:ext uri="{9D8B030D-6E8A-4147-A177-3AD203B41FA5}">
                      <a16:colId xmlns:a16="http://schemas.microsoft.com/office/drawing/2014/main" val="20000"/>
                    </a:ext>
                  </a:extLst>
                </a:gridCol>
                <a:gridCol w="349568">
                  <a:extLst>
                    <a:ext uri="{9D8B030D-6E8A-4147-A177-3AD203B41FA5}">
                      <a16:colId xmlns:a16="http://schemas.microsoft.com/office/drawing/2014/main" val="20001"/>
                    </a:ext>
                  </a:extLst>
                </a:gridCol>
                <a:gridCol w="349568">
                  <a:extLst>
                    <a:ext uri="{9D8B030D-6E8A-4147-A177-3AD203B41FA5}">
                      <a16:colId xmlns:a16="http://schemas.microsoft.com/office/drawing/2014/main" val="20002"/>
                    </a:ext>
                  </a:extLst>
                </a:gridCol>
                <a:gridCol w="349568">
                  <a:extLst>
                    <a:ext uri="{9D8B030D-6E8A-4147-A177-3AD203B41FA5}">
                      <a16:colId xmlns:a16="http://schemas.microsoft.com/office/drawing/2014/main" val="20003"/>
                    </a:ext>
                  </a:extLst>
                </a:gridCol>
                <a:gridCol w="349568">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1</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0</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AU" b="1" dirty="0">
                          <a:solidFill>
                            <a:schemeClr val="tx1"/>
                          </a:solidFill>
                        </a:rPr>
                        <a:t>2</a:t>
                      </a:r>
                      <a:endParaRPr lang="en-US" b="1" dirty="0">
                        <a:solidFill>
                          <a:schemeClr val="tx1"/>
                        </a:solidFill>
                      </a:endParaRPr>
                    </a:p>
                  </a:txBody>
                  <a:tcPr marL="91494" marR="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53" name="Table 52"/>
          <p:cNvGraphicFramePr>
            <a:graphicFrameLocks noGrp="1"/>
          </p:cNvGraphicFramePr>
          <p:nvPr/>
        </p:nvGraphicFramePr>
        <p:xfrm>
          <a:off x="1716088" y="4903788"/>
          <a:ext cx="1746250" cy="18288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38533">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38533">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1</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38533">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0</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AU" b="1" dirty="0">
                          <a:solidFill>
                            <a:schemeClr val="tx1"/>
                          </a:solidFill>
                        </a:rPr>
                        <a:t>2</a:t>
                      </a:r>
                      <a:endParaRPr lang="en-US" b="1" dirty="0">
                        <a:solidFill>
                          <a:schemeClr val="tx1"/>
                        </a:solidFill>
                      </a:endParaRPr>
                    </a:p>
                  </a:txBody>
                  <a:tcPr marL="91411" marR="91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bl>
          </a:graphicData>
        </a:graphic>
      </p:graphicFrame>
      <p:graphicFrame>
        <p:nvGraphicFramePr>
          <p:cNvPr id="62" name="Table 61"/>
          <p:cNvGraphicFramePr>
            <a:graphicFrameLocks noGrp="1"/>
          </p:cNvGraphicFramePr>
          <p:nvPr/>
        </p:nvGraphicFramePr>
        <p:xfrm>
          <a:off x="4308475" y="335915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Table 62"/>
          <p:cNvGraphicFramePr>
            <a:graphicFrameLocks noGrp="1"/>
          </p:cNvGraphicFramePr>
          <p:nvPr/>
        </p:nvGraphicFramePr>
        <p:xfrm>
          <a:off x="4308475" y="5295900"/>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0" name="Table 69"/>
          <p:cNvGraphicFramePr>
            <a:graphicFrameLocks noGrp="1"/>
          </p:cNvGraphicFramePr>
          <p:nvPr/>
        </p:nvGraphicFramePr>
        <p:xfrm>
          <a:off x="7164288" y="1500981"/>
          <a:ext cx="1047750" cy="1016001"/>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tblGrid>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38667">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338667">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0</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AU" sz="1400" b="1" dirty="0">
                          <a:solidFill>
                            <a:schemeClr val="tx1"/>
                          </a:solidFill>
                        </a:rPr>
                        <a:t>-1</a:t>
                      </a:r>
                      <a:endParaRPr lang="en-US" sz="1400" b="1" dirty="0">
                        <a:solidFill>
                          <a:schemeClr val="tx1"/>
                        </a:solidFill>
                      </a:endParaRPr>
                    </a:p>
                  </a:txBody>
                  <a:tcPr marL="91411" marR="91411" marT="45738" marB="457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64" name="Rectangle 2"/>
          <p:cNvSpPr txBox="1">
            <a:spLocks noChangeArrowheads="1"/>
          </p:cNvSpPr>
          <p:nvPr/>
        </p:nvSpPr>
        <p:spPr bwMode="auto">
          <a:xfrm>
            <a:off x="827584" y="1191"/>
            <a:ext cx="8316416" cy="104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lgn="ctr" eaLnBrk="1" hangingPunct="1">
              <a:lnSpc>
                <a:spcPct val="90000"/>
              </a:lnSpc>
            </a:pPr>
            <a:r>
              <a:rPr lang="en-US" altLang="en-US" b="0" dirty="0"/>
              <a:t>Multiple Filters-Multiple Outputs</a:t>
            </a:r>
            <a:endParaRPr lang="en-US" altLang="en-US" b="0" i="1" dirty="0"/>
          </a:p>
        </p:txBody>
      </p:sp>
      <mc:AlternateContent xmlns:mc="http://schemas.openxmlformats.org/markup-compatibility/2006" xmlns:a14="http://schemas.microsoft.com/office/drawing/2010/main">
        <mc:Choice Requires="a14">
          <p:sp>
            <p:nvSpPr>
              <p:cNvPr id="73" name="TextBox 72"/>
              <p:cNvSpPr txBox="1"/>
              <p:nvPr/>
            </p:nvSpPr>
            <p:spPr>
              <a:xfrm>
                <a:off x="3544880" y="1032794"/>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73" name="TextBox 72"/>
              <p:cNvSpPr txBox="1">
                <a:spLocks noRot="1" noChangeAspect="1" noMove="1" noResize="1" noEditPoints="1" noAdjustHandles="1" noChangeArrowheads="1" noChangeShapeType="1" noTextEdit="1"/>
              </p:cNvSpPr>
              <p:nvPr/>
            </p:nvSpPr>
            <p:spPr>
              <a:xfrm>
                <a:off x="3544880" y="1032794"/>
                <a:ext cx="2520280" cy="400110"/>
              </a:xfrm>
              <a:prstGeom prst="rect">
                <a:avLst/>
              </a:prstGeom>
              <a:blipFill rotWithShape="0">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572210" y="2950982"/>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(:,:,2)</m:t>
                    </m:r>
                  </m:oMath>
                </a14:m>
                <a:endParaRPr lang="en-US" sz="20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3572210" y="2950982"/>
                <a:ext cx="2520280" cy="400110"/>
              </a:xfrm>
              <a:prstGeom prst="rect">
                <a:avLst/>
              </a:prstGeom>
              <a:blipFill rotWithShape="0">
                <a:blip r:embed="rId5"/>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578745" y="4909651"/>
                <a:ext cx="2520280" cy="400110"/>
              </a:xfrm>
              <a:prstGeom prst="rect">
                <a:avLst/>
              </a:prstGeom>
              <a:noFill/>
            </p:spPr>
            <p:txBody>
              <a:bodyPr wrap="square" rtlCol="0">
                <a:spAutoFit/>
              </a:bodyPr>
              <a:lstStyle/>
              <a:p>
                <a:pPr algn="ctr"/>
                <a:r>
                  <a:rPr lang="en-AU" sz="2000" b="0" dirty="0"/>
                  <a:t>Filter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𝐾</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(:,:,3)</m:t>
                    </m:r>
                  </m:oMath>
                </a14:m>
                <a:endParaRPr lang="en-US" sz="20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3578745" y="4909651"/>
                <a:ext cx="2520280" cy="400110"/>
              </a:xfrm>
              <a:prstGeom prst="rect">
                <a:avLst/>
              </a:prstGeom>
              <a:blipFill rotWithShape="0">
                <a:blip r:embed="rId6"/>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rot="16200000">
                <a:off x="225116" y="1752569"/>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(:,:,1)</m:t>
                    </m:r>
                  </m:oMath>
                </a14:m>
                <a:endParaRPr lang="en-US" sz="2000" b="0" dirty="0"/>
              </a:p>
            </p:txBody>
          </p:sp>
        </mc:Choice>
        <mc:Fallback xmlns="">
          <p:sp>
            <p:nvSpPr>
              <p:cNvPr id="84" name="TextBox 83"/>
              <p:cNvSpPr txBox="1">
                <a:spLocks noRot="1" noChangeAspect="1" noMove="1" noResize="1" noEditPoints="1" noAdjustHandles="1" noChangeArrowheads="1" noChangeShapeType="1" noTextEdit="1"/>
              </p:cNvSpPr>
              <p:nvPr/>
            </p:nvSpPr>
            <p:spPr>
              <a:xfrm rot="16200000">
                <a:off x="225116" y="1752569"/>
                <a:ext cx="2520280" cy="400110"/>
              </a:xfrm>
              <a:prstGeom prst="rect">
                <a:avLst/>
              </a:prstGeom>
              <a:blipFill rotWithShape="0">
                <a:blip r:embed="rId7"/>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224124" y="3714075"/>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(:,:,2)</m:t>
                    </m:r>
                  </m:oMath>
                </a14:m>
                <a:endParaRPr lang="en-US" sz="2000" b="0" dirty="0"/>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224124" y="3714075"/>
                <a:ext cx="2520280" cy="400110"/>
              </a:xfrm>
              <a:prstGeom prst="rect">
                <a:avLst/>
              </a:prstGeom>
              <a:blipFill rotWithShape="0">
                <a:blip r:embed="rId8"/>
                <a:stretch>
                  <a:fillRect l="-7692" r="-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223131" y="5599841"/>
                <a:ext cx="2520280" cy="400110"/>
              </a:xfrm>
              <a:prstGeom prst="rect">
                <a:avLst/>
              </a:prstGeom>
              <a:noFill/>
            </p:spPr>
            <p:txBody>
              <a:bodyPr wrap="square" rtlCol="0">
                <a:spAutoFit/>
              </a:bodyPr>
              <a:lstStyle/>
              <a:p>
                <a:pPr algn="ctr"/>
                <a:r>
                  <a:rPr lang="en-AU" sz="2000" b="0" dirty="0"/>
                  <a:t>Input </a:t>
                </a:r>
                <a14:m>
                  <m:oMath xmlns:m="http://schemas.openxmlformats.org/officeDocument/2006/math">
                    <m:r>
                      <a:rPr lang="en-AU" sz="2000" b="0" i="1" smtClean="0">
                        <a:latin typeface="Cambria Math" panose="02040503050406030204" pitchFamily="18" charset="0"/>
                      </a:rPr>
                      <m:t>𝐼</m:t>
                    </m:r>
                    <m:r>
                      <a:rPr lang="en-AU" sz="2000" b="0" i="1" smtClean="0">
                        <a:latin typeface="Cambria Math" panose="02040503050406030204" pitchFamily="18" charset="0"/>
                      </a:rPr>
                      <m:t>(:,:,3)</m:t>
                    </m:r>
                  </m:oMath>
                </a14:m>
                <a:endParaRPr lang="en-US" sz="2000" b="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223131" y="5599841"/>
                <a:ext cx="2520280" cy="400110"/>
              </a:xfrm>
              <a:prstGeom prst="rect">
                <a:avLst/>
              </a:prstGeom>
              <a:blipFill rotWithShape="0">
                <a:blip r:embed="rId9"/>
                <a:stretch>
                  <a:fillRect l="-7692" r="-29231"/>
                </a:stretch>
              </a:blipFill>
            </p:spPr>
            <p:txBody>
              <a:bodyPr/>
              <a:lstStyle/>
              <a:p>
                <a:r>
                  <a:rPr lang="en-US">
                    <a:noFill/>
                  </a:rPr>
                  <a:t> </a:t>
                </a:r>
              </a:p>
            </p:txBody>
          </p:sp>
        </mc:Fallback>
      </mc:AlternateContent>
      <p:graphicFrame>
        <p:nvGraphicFramePr>
          <p:cNvPr id="65" name="Table 64"/>
          <p:cNvGraphicFramePr>
            <a:graphicFrameLocks noGrp="1"/>
          </p:cNvGraphicFramePr>
          <p:nvPr/>
        </p:nvGraphicFramePr>
        <p:xfrm>
          <a:off x="1739900" y="2987676"/>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6" name="TextBox 65"/>
              <p:cNvSpPr txBox="1"/>
              <p:nvPr/>
            </p:nvSpPr>
            <p:spPr>
              <a:xfrm>
                <a:off x="6325216" y="1032794"/>
                <a:ext cx="2520280" cy="400110"/>
              </a:xfrm>
              <a:prstGeom prst="rect">
                <a:avLst/>
              </a:prstGeom>
              <a:noFill/>
            </p:spPr>
            <p:txBody>
              <a:bodyPr wrap="square" rtlCol="0">
                <a:spAutoFit/>
              </a:bodyPr>
              <a:lstStyle/>
              <a:p>
                <a:pPr algn="ctr"/>
                <a:r>
                  <a:rPr lang="en-AU" sz="2000" b="0" dirty="0"/>
                  <a:t>Output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𝑜</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(:,:,1)</m:t>
                    </m:r>
                  </m:oMath>
                </a14:m>
                <a:endParaRPr lang="en-US" sz="2000" b="0" dirty="0"/>
              </a:p>
            </p:txBody>
          </p:sp>
        </mc:Choice>
        <mc:Fallback xmlns="">
          <p:sp>
            <p:nvSpPr>
              <p:cNvPr id="66" name="TextBox 65"/>
              <p:cNvSpPr txBox="1">
                <a:spLocks noRot="1" noChangeAspect="1" noMove="1" noResize="1" noEditPoints="1" noAdjustHandles="1" noChangeArrowheads="1" noChangeShapeType="1" noTextEdit="1"/>
              </p:cNvSpPr>
              <p:nvPr/>
            </p:nvSpPr>
            <p:spPr>
              <a:xfrm>
                <a:off x="6325216" y="1032794"/>
                <a:ext cx="2520280" cy="400110"/>
              </a:xfrm>
              <a:prstGeom prst="rect">
                <a:avLst/>
              </a:prstGeom>
              <a:blipFill rotWithShape="0">
                <a:blip r:embed="rId10"/>
                <a:stretch>
                  <a:fillRect t="-6061" b="-27273"/>
                </a:stretch>
              </a:blipFill>
            </p:spPr>
            <p:txBody>
              <a:bodyPr/>
              <a:lstStyle/>
              <a:p>
                <a:r>
                  <a:rPr lang="en-US">
                    <a:noFill/>
                  </a:rPr>
                  <a:t> </a:t>
                </a:r>
              </a:p>
            </p:txBody>
          </p:sp>
        </mc:Fallback>
      </mc:AlternateContent>
      <p:graphicFrame>
        <p:nvGraphicFramePr>
          <p:cNvPr id="67" name="Table 66"/>
          <p:cNvGraphicFramePr>
            <a:graphicFrameLocks noGrp="1"/>
          </p:cNvGraphicFramePr>
          <p:nvPr/>
        </p:nvGraphicFramePr>
        <p:xfrm>
          <a:off x="1715094" y="4895754"/>
          <a:ext cx="1049337" cy="1097202"/>
        </p:xfrm>
        <a:graphic>
          <a:graphicData uri="http://schemas.openxmlformats.org/drawingml/2006/table">
            <a:tbl>
              <a:tblPr firstRow="1" bandRow="1">
                <a:tableStyleId>{5C22544A-7EE6-4342-B048-85BDC9FD1C3A}</a:tableStyleId>
              </a:tblPr>
              <a:tblGrid>
                <a:gridCol w="349779">
                  <a:extLst>
                    <a:ext uri="{9D8B030D-6E8A-4147-A177-3AD203B41FA5}">
                      <a16:colId xmlns:a16="http://schemas.microsoft.com/office/drawing/2014/main" val="20000"/>
                    </a:ext>
                  </a:extLst>
                </a:gridCol>
                <a:gridCol w="349779">
                  <a:extLst>
                    <a:ext uri="{9D8B030D-6E8A-4147-A177-3AD203B41FA5}">
                      <a16:colId xmlns:a16="http://schemas.microsoft.com/office/drawing/2014/main" val="20001"/>
                    </a:ext>
                  </a:extLst>
                </a:gridCol>
                <a:gridCol w="349779">
                  <a:extLst>
                    <a:ext uri="{9D8B030D-6E8A-4147-A177-3AD203B41FA5}">
                      <a16:colId xmlns:a16="http://schemas.microsoft.com/office/drawing/2014/main" val="20002"/>
                    </a:ext>
                  </a:extLst>
                </a:gridCol>
              </a:tblGrid>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0"/>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1"/>
                  </a:ext>
                </a:extLst>
              </a:tr>
              <a:tr h="365654">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tc>
                  <a:txBody>
                    <a:bodyPr/>
                    <a:lstStyle/>
                    <a:p>
                      <a:pPr algn="ctr"/>
                      <a:endParaRPr lang="en-US" sz="1800" b="1" dirty="0">
                        <a:solidFill>
                          <a:schemeClr val="tx1"/>
                        </a:solidFill>
                      </a:endParaRPr>
                    </a:p>
                  </a:txBody>
                  <a:tcPr marL="91550" marR="91550" marT="45707" marB="457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alpha val="61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93054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4.44444E-6 4.81481E-6 L 0.03975 0.00162 L 0.07847 -0.00301 L -0.00105 0.05625 L 0.03871 0.05301 L 0.07725 0.05301 L 4.44444E-6 0.10625 L 0.03871 0.10625 L 0.07604 0.10625 L 0.07604 0.10625 " pathEditMode="relative" ptsTypes="AAAAAAAAAA">
                                      <p:cBhvr>
                                        <p:cTn id="20" dur="4000" fill="hold"/>
                                        <p:tgtEl>
                                          <p:spTgt spid="1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5.55556E-7 7.40741E-7 L 0.03976 0.00162 L 0.07847 -0.00301 L -0.00104 0.05625 L 0.03871 0.05301 L 0.07726 0.05301 L 5.55556E-7 0.10625 L 0.03871 0.10625 L 0.07604 0.10625 L 0.07604 0.10648 " pathEditMode="relative" rAng="0" ptsTypes="AAAAAAAAAA">
                                      <p:cBhvr>
                                        <p:cTn id="22" dur="4000" fill="hold"/>
                                        <p:tgtEl>
                                          <p:spTgt spid="65"/>
                                        </p:tgtEl>
                                        <p:attrNameLst>
                                          <p:attrName>ppt_x</p:attrName>
                                          <p:attrName>ppt_y</p:attrName>
                                        </p:attrNameLst>
                                      </p:cBhvr>
                                      <p:rCtr x="3872" y="5162"/>
                                    </p:animMotion>
                                  </p:childTnLst>
                                </p:cTn>
                              </p:par>
                              <p:par>
                                <p:cTn id="23" presetID="0" presetClass="path" presetSubtype="0" accel="50000" decel="50000" fill="hold" nodeType="withEffect">
                                  <p:stCondLst>
                                    <p:cond delay="0"/>
                                  </p:stCondLst>
                                  <p:childTnLst>
                                    <p:animMotion origin="layout" path="M -1.66667E-6 0 L 0.03976 0.00162 L 0.07847 -0.00301 L -0.00104 0.05625 L 0.03872 0.05301 L 0.07726 0.05301 L -1.66667E-6 0.10625 L 0.03872 0.10625 L 0.07604 0.10625 L 0.07604 0.10648 " pathEditMode="relative" rAng="0" ptsTypes="AAAAAAAAAA">
                                      <p:cBhvr>
                                        <p:cTn id="24" dur="4000" fill="hold"/>
                                        <p:tgtEl>
                                          <p:spTgt spid="67"/>
                                        </p:tgtEl>
                                        <p:attrNameLst>
                                          <p:attrName>ppt_x</p:attrName>
                                          <p:attrName>ppt_y</p:attrName>
                                        </p:attrNameLst>
                                      </p:cBhvr>
                                      <p:rCtr x="3872" y="5162"/>
                                    </p:animMotion>
                                  </p:childTnLst>
                                </p:cTn>
                              </p:par>
                            </p:childTnLst>
                          </p:cTn>
                        </p:par>
                        <p:par>
                          <p:cTn id="25" fill="hold">
                            <p:stCondLst>
                              <p:cond delay="4000"/>
                            </p:stCondLst>
                            <p:childTnLst>
                              <p:par>
                                <p:cTn id="26" presetID="2" presetClass="entr" presetSubtype="4"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additive="base">
                                        <p:cTn id="28" dur="500" fill="hold"/>
                                        <p:tgtEl>
                                          <p:spTgt spid="70"/>
                                        </p:tgtEl>
                                        <p:attrNameLst>
                                          <p:attrName>ppt_x</p:attrName>
                                        </p:attrNameLst>
                                      </p:cBhvr>
                                      <p:tavLst>
                                        <p:tav tm="0">
                                          <p:val>
                                            <p:strVal val="#ppt_x"/>
                                          </p:val>
                                        </p:tav>
                                        <p:tav tm="100000">
                                          <p:val>
                                            <p:strVal val="#ppt_x"/>
                                          </p:val>
                                        </p:tav>
                                      </p:tavLst>
                                    </p:anim>
                                    <p:anim calcmode="lin" valueType="num">
                                      <p:cBhvr additive="base">
                                        <p:cTn id="29" dur="500" fill="hold"/>
                                        <p:tgtEl>
                                          <p:spTgt spid="7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additive="base">
                                        <p:cTn id="32" dur="500" fill="hold"/>
                                        <p:tgtEl>
                                          <p:spTgt spid="66"/>
                                        </p:tgtEl>
                                        <p:attrNameLst>
                                          <p:attrName>ppt_x</p:attrName>
                                        </p:attrNameLst>
                                      </p:cBhvr>
                                      <p:tavLst>
                                        <p:tav tm="0">
                                          <p:val>
                                            <p:strVal val="#ppt_x"/>
                                          </p:val>
                                        </p:tav>
                                        <p:tav tm="100000">
                                          <p:val>
                                            <p:strVal val="#ppt_x"/>
                                          </p:val>
                                        </p:tav>
                                      </p:tavLst>
                                    </p:anim>
                                    <p:anim calcmode="lin" valueType="num">
                                      <p:cBhvr additive="base">
                                        <p:cTn id="3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3095</Words>
  <Application>Microsoft Macintosh PowerPoint</Application>
  <PresentationFormat>On-screen Show (4:3)</PresentationFormat>
  <Paragraphs>868</Paragraphs>
  <Slides>60</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Book Antiqua</vt:lpstr>
      <vt:lpstr>Calibri</vt:lpstr>
      <vt:lpstr>Cambria Math</vt:lpstr>
      <vt:lpstr>Helvetica</vt:lpstr>
      <vt:lpstr>MathJax_Main</vt:lpstr>
      <vt:lpstr>MathJax_Math-italic</vt:lpstr>
      <vt:lpstr>Roboto</vt:lpstr>
      <vt:lpstr>Söhne</vt:lpstr>
      <vt:lpstr>Wingdings</vt:lpstr>
      <vt:lpstr>Slide 2: Text Only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Semantic Segmentation</vt:lpstr>
      <vt:lpstr>Outline</vt:lpstr>
      <vt:lpstr>Transposed Convolution </vt:lpstr>
      <vt:lpstr>Transposed Convolution (Example)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Generative Adversarial Networks</vt:lpstr>
      <vt:lpstr>Why Generative Models?</vt:lpstr>
      <vt:lpstr>Generative Adversarial Networks</vt:lpstr>
      <vt:lpstr>GAN’s Architecture</vt:lpstr>
      <vt:lpstr>How to train GANs?</vt:lpstr>
      <vt:lpstr>Training Discriminator</vt:lpstr>
      <vt:lpstr>Training Discriminator</vt:lpstr>
      <vt:lpstr>Training Generator</vt:lpstr>
      <vt:lpstr>Training Generator</vt:lpstr>
      <vt:lpstr>DCGAN</vt:lpstr>
      <vt:lpstr>Unconditional Face Generation</vt:lpstr>
      <vt:lpstr>Conditional GANs</vt:lpstr>
      <vt:lpstr>Conditional GANs</vt:lpstr>
      <vt:lpstr>Conditional GANs</vt:lpstr>
      <vt:lpstr>Conditional  Image Super Resolution</vt:lpstr>
      <vt:lpstr>Conditional  Domain Translation</vt:lpstr>
      <vt:lpstr>Conditional  Domain Translation</vt:lpstr>
      <vt:lpstr>Conditional  Semantic Image Synthesis</vt:lpstr>
      <vt:lpstr>Image to Image Translation CycleGAN</vt:lpstr>
      <vt:lpstr>Applications of GANs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wendy.gallagher</dc:creator>
  <cp:lastModifiedBy>Rahmani, Hossein</cp:lastModifiedBy>
  <cp:revision>1251</cp:revision>
  <cp:lastPrinted>2019-12-02T15:44:46Z</cp:lastPrinted>
  <dcterms:created xsi:type="dcterms:W3CDTF">2011-10-31T13:04:17Z</dcterms:created>
  <dcterms:modified xsi:type="dcterms:W3CDTF">2024-12-08T09:16:54Z</dcterms:modified>
</cp:coreProperties>
</file>